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7" r:id="rId5"/>
    <p:sldId id="258" r:id="rId6"/>
    <p:sldId id="261" r:id="rId7"/>
    <p:sldId id="262" r:id="rId8"/>
    <p:sldId id="263" r:id="rId9"/>
    <p:sldId id="259" r:id="rId10"/>
    <p:sldId id="260" r:id="rId11"/>
    <p:sldId id="268" r:id="rId12"/>
    <p:sldId id="269" r:id="rId13"/>
    <p:sldId id="270" r:id="rId14"/>
    <p:sldId id="264" r:id="rId15"/>
    <p:sldId id="265" r:id="rId16"/>
    <p:sldId id="266" r:id="rId17"/>
    <p:sldId id="271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existe esfuerzo personal </c:v>
                </c:pt>
              </c:strCache>
            </c:strRef>
          </c:tx>
          <c:explosion val="25"/>
          <c:dPt>
            <c:idx val="0"/>
            <c:bubble3D val="0"/>
            <c:explosion val="43"/>
          </c:dPt>
          <c:dPt>
            <c:idx val="1"/>
            <c:bubble3D val="0"/>
            <c:explosion val="53"/>
          </c:dPt>
          <c:dPt>
            <c:idx val="2"/>
            <c:bubble3D val="0"/>
            <c:explosion val="0"/>
          </c:dPt>
          <c:cat>
            <c:strRef>
              <c:f>Hoja1!$A$2:$A$6</c:f>
              <c:strCache>
                <c:ptCount val="5"/>
                <c:pt idx="0">
                  <c:v>Interes motivacion  </c:v>
                </c:pt>
                <c:pt idx="1">
                  <c:v>Explicacion diferente </c:v>
                </c:pt>
                <c:pt idx="2">
                  <c:v>Empatia </c:v>
                </c:pt>
                <c:pt idx="3">
                  <c:v>Mejores resultados </c:v>
                </c:pt>
                <c:pt idx="4">
                  <c:v>Aprendizaje optimo 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explosion val="25"/>
          <c:cat>
            <c:strRef>
              <c:f>Hoja1!$A$2:$A$6</c:f>
              <c:strCache>
                <c:ptCount val="5"/>
                <c:pt idx="0">
                  <c:v>Interes motivacion  </c:v>
                </c:pt>
                <c:pt idx="1">
                  <c:v>Explicacion diferente </c:v>
                </c:pt>
                <c:pt idx="2">
                  <c:v>Empatia </c:v>
                </c:pt>
                <c:pt idx="3">
                  <c:v>Mejores resultados </c:v>
                </c:pt>
                <c:pt idx="4">
                  <c:v>Aprendizaje optimo 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15"/>
          <c:cat>
            <c:strRef>
              <c:f>Hoja1!$A$2:$A$5</c:f>
              <c:strCache>
                <c:ptCount val="4"/>
                <c:pt idx="0">
                  <c:v>No se estimula la emocion </c:v>
                </c:pt>
                <c:pt idx="1">
                  <c:v>El autorefuerzo no se estimula</c:v>
                </c:pt>
                <c:pt idx="2">
                  <c:v>No existe apoyo constante</c:v>
                </c:pt>
                <c:pt idx="3">
                  <c:v>La clase es monotona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B1CD-4FC4-4167-984F-94FBFAF1A313}" type="datetimeFigureOut">
              <a:rPr lang="es-AR" smtClean="0"/>
              <a:t>28/11/2018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DCFC4F-F282-4404-8F0F-3B0A9E0D2083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B1CD-4FC4-4167-984F-94FBFAF1A313}" type="datetimeFigureOut">
              <a:rPr lang="es-AR" smtClean="0"/>
              <a:t>28/11/2018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C4F-F282-4404-8F0F-3B0A9E0D20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B1CD-4FC4-4167-984F-94FBFAF1A313}" type="datetimeFigureOut">
              <a:rPr lang="es-AR" smtClean="0"/>
              <a:t>28/11/2018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C4F-F282-4404-8F0F-3B0A9E0D20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DA197E-9F20-4DFD-9B66-278F83A8D442}" type="datetimeFigureOut">
              <a:rPr lang="es-AR" smtClean="0"/>
              <a:pPr/>
              <a:t>28/11/2018</a:t>
            </a:fld>
            <a:endParaRPr lang="es-A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AR">
              <a:solidFill>
                <a:srgbClr val="F07F0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CEB765-812F-4EBF-8A70-E0E50BC2F048}" type="slidenum">
              <a:rPr lang="es-AR" smtClean="0">
                <a:solidFill>
                  <a:srgbClr val="F07F09"/>
                </a:solidFill>
              </a:rPr>
              <a:pPr/>
              <a:t>‹Nº›</a:t>
            </a:fld>
            <a:endParaRPr lang="es-AR">
              <a:solidFill>
                <a:srgbClr val="F07F09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03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197E-9F20-4DFD-9B66-278F83A8D442}" type="datetimeFigureOut">
              <a:rPr lang="es-AR" smtClean="0"/>
              <a:pPr/>
              <a:t>28/11/2018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F07F0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765-812F-4EBF-8A70-E0E50BC2F04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901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197E-9F20-4DFD-9B66-278F83A8D442}" type="datetimeFigureOut">
              <a:rPr lang="es-AR" smtClean="0"/>
              <a:pPr/>
              <a:t>28/11/2018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F07F0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765-812F-4EBF-8A70-E0E50BC2F04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53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197E-9F20-4DFD-9B66-278F83A8D442}" type="datetimeFigureOut">
              <a:rPr lang="es-AR" smtClean="0"/>
              <a:pPr/>
              <a:t>28/11/2018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F07F0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765-812F-4EBF-8A70-E0E50BC2F04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1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197E-9F20-4DFD-9B66-278F83A8D442}" type="datetimeFigureOut">
              <a:rPr lang="es-AR" smtClean="0"/>
              <a:pPr/>
              <a:t>28/11/2018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F07F0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765-812F-4EBF-8A70-E0E50BC2F04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8989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197E-9F20-4DFD-9B66-278F83A8D442}" type="datetimeFigureOut">
              <a:rPr lang="es-AR" smtClean="0"/>
              <a:pPr/>
              <a:t>28/11/2018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F07F0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765-812F-4EBF-8A70-E0E50BC2F04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5548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197E-9F20-4DFD-9B66-278F83A8D442}" type="datetimeFigureOut">
              <a:rPr lang="es-AR" smtClean="0"/>
              <a:pPr/>
              <a:t>28/11/2018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F07F0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765-812F-4EBF-8A70-E0E50BC2F04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8317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197E-9F20-4DFD-9B66-278F83A8D442}" type="datetimeFigureOut">
              <a:rPr lang="es-AR" smtClean="0"/>
              <a:pPr/>
              <a:t>28/11/2018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765-812F-4EBF-8A70-E0E50BC2F04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>
              <a:solidFill>
                <a:srgbClr val="F07F0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0367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B1CD-4FC4-4167-984F-94FBFAF1A313}" type="datetimeFigureOut">
              <a:rPr lang="es-AR" smtClean="0"/>
              <a:t>28/11/2018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C4F-F282-4404-8F0F-3B0A9E0D20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197E-9F20-4DFD-9B66-278F83A8D442}" type="datetimeFigureOut">
              <a:rPr lang="es-AR" smtClean="0"/>
              <a:pPr/>
              <a:t>28/11/2018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AR">
              <a:solidFill>
                <a:srgbClr val="F07F0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765-812F-4EBF-8A70-E0E50BC2F04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6908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197E-9F20-4DFD-9B66-278F83A8D442}" type="datetimeFigureOut">
              <a:rPr lang="es-AR" smtClean="0"/>
              <a:pPr/>
              <a:t>28/11/2018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F07F0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765-812F-4EBF-8A70-E0E50BC2F04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5874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197E-9F20-4DFD-9B66-278F83A8D442}" type="datetimeFigureOut">
              <a:rPr lang="es-AR" smtClean="0"/>
              <a:pPr/>
              <a:t>28/11/2018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srgbClr val="F07F0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B765-812F-4EBF-8A70-E0E50BC2F04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542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B1CD-4FC4-4167-984F-94FBFAF1A313}" type="datetimeFigureOut">
              <a:rPr lang="es-AR" smtClean="0"/>
              <a:t>28/11/2018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C4F-F282-4404-8F0F-3B0A9E0D208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B1CD-4FC4-4167-984F-94FBFAF1A313}" type="datetimeFigureOut">
              <a:rPr lang="es-AR" smtClean="0"/>
              <a:t>28/11/2018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C4F-F282-4404-8F0F-3B0A9E0D20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B1CD-4FC4-4167-984F-94FBFAF1A313}" type="datetimeFigureOut">
              <a:rPr lang="es-AR" smtClean="0"/>
              <a:t>28/11/2018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C4F-F282-4404-8F0F-3B0A9E0D20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B1CD-4FC4-4167-984F-94FBFAF1A313}" type="datetimeFigureOut">
              <a:rPr lang="es-AR" smtClean="0"/>
              <a:t>28/11/2018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C4F-F282-4404-8F0F-3B0A9E0D20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B1CD-4FC4-4167-984F-94FBFAF1A313}" type="datetimeFigureOut">
              <a:rPr lang="es-AR" smtClean="0"/>
              <a:t>28/11/2018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C4F-F282-4404-8F0F-3B0A9E0D20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B1CD-4FC4-4167-984F-94FBFAF1A313}" type="datetimeFigureOut">
              <a:rPr lang="es-AR" smtClean="0"/>
              <a:t>28/11/2018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C4F-F282-4404-8F0F-3B0A9E0D2083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B1CD-4FC4-4167-984F-94FBFAF1A313}" type="datetimeFigureOut">
              <a:rPr lang="es-AR" smtClean="0"/>
              <a:t>28/11/2018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C4F-F282-4404-8F0F-3B0A9E0D2083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7A3B1CD-4FC4-4167-984F-94FBFAF1A313}" type="datetimeFigureOut">
              <a:rPr lang="es-AR" smtClean="0"/>
              <a:t>28/11/2018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DCFC4F-F282-4404-8F0F-3B0A9E0D2083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DA197E-9F20-4DFD-9B66-278F83A8D442}" type="datetimeFigureOut">
              <a:rPr lang="es-AR" smtClean="0"/>
              <a:pPr/>
              <a:t>28/11/2018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AR">
              <a:solidFill>
                <a:srgbClr val="F07F0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0CEB765-812F-4EBF-8A70-E0E50BC2F04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992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6984775" cy="1219201"/>
          </a:xfrm>
        </p:spPr>
        <p:txBody>
          <a:bodyPr/>
          <a:lstStyle/>
          <a:p>
            <a:r>
              <a:rPr lang="es-ES_tradnl" sz="3600" dirty="0" smtClean="0">
                <a:solidFill>
                  <a:srgbClr val="C00000"/>
                </a:solidFill>
              </a:rPr>
              <a:t>Emociones y aprendizaje</a:t>
            </a:r>
            <a:endParaRPr lang="es-AR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4672"/>
            <a:ext cx="4572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8850"/>
            <a:ext cx="3494162" cy="2360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2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4" t="16418" r="17444" b="6250"/>
          <a:stretch/>
        </p:blipFill>
        <p:spPr bwMode="auto">
          <a:xfrm>
            <a:off x="971601" y="620688"/>
            <a:ext cx="2376263" cy="415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4644008" y="908720"/>
            <a:ext cx="27363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Bienestar y estado emocional  </a:t>
            </a:r>
          </a:p>
          <a:p>
            <a:pPr algn="ctr"/>
            <a:endParaRPr lang="es-AR" dirty="0"/>
          </a:p>
        </p:txBody>
      </p:sp>
      <p:sp>
        <p:nvSpPr>
          <p:cNvPr id="6" name="5 Rectángulo redondeado"/>
          <p:cNvSpPr/>
          <p:nvPr/>
        </p:nvSpPr>
        <p:spPr>
          <a:xfrm>
            <a:off x="4644526" y="2225051"/>
            <a:ext cx="273630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Beneficios</a:t>
            </a:r>
            <a:r>
              <a:rPr lang="es-ES_tradnl" dirty="0" smtClean="0"/>
              <a:t> </a:t>
            </a:r>
            <a:endParaRPr lang="es-AR" dirty="0"/>
          </a:p>
        </p:txBody>
      </p:sp>
      <p:sp>
        <p:nvSpPr>
          <p:cNvPr id="7" name="6 Rectángulo redondeado"/>
          <p:cNvSpPr/>
          <p:nvPr/>
        </p:nvSpPr>
        <p:spPr>
          <a:xfrm>
            <a:off x="4500769" y="3645024"/>
            <a:ext cx="302381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respiratorio, memoria fortalece sistema inmunologico,reduce tension,ayuda al aparato digestivo, neurotransmisores y neuronas.</a:t>
            </a:r>
            <a:endParaRPr lang="es-A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53539" y="5725172"/>
            <a:ext cx="3743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dirty="0">
                <a:latin typeface="Arial" pitchFamily="34" charset="0"/>
                <a:cs typeface="Arial" pitchFamily="34" charset="0"/>
              </a:rPr>
              <a:t>Revista gratuita de Neurociencias y Neurosicoeducación - Número 83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3568" y="4986598"/>
            <a:ext cx="35101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dirty="0">
                <a:latin typeface="Arial" pitchFamily="34" charset="0"/>
                <a:cs typeface="Arial" pitchFamily="34" charset="0"/>
              </a:rPr>
              <a:t>http://www.upla.cl/inclusion/wp-content/uploads/2016/05/Descubriendo_el_cerebro_y_la_mente_n83.pdf</a:t>
            </a:r>
          </a:p>
        </p:txBody>
      </p:sp>
    </p:spTree>
    <p:extLst>
      <p:ext uri="{BB962C8B-B14F-4D97-AF65-F5344CB8AC3E}">
        <p14:creationId xmlns:p14="http://schemas.microsoft.com/office/powerpoint/2010/main" val="27123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Alegría-Motivación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0375" y="3501008"/>
            <a:ext cx="7905106" cy="2160240"/>
          </a:xfrm>
        </p:spPr>
        <p:txBody>
          <a:bodyPr>
            <a:normAutofit/>
          </a:bodyPr>
          <a:lstStyle/>
          <a:p>
            <a:pPr algn="just"/>
            <a:r>
              <a:rPr lang="es-AR" sz="1800" dirty="0">
                <a:latin typeface="Arial" pitchFamily="34" charset="0"/>
                <a:cs typeface="Arial" pitchFamily="34" charset="0"/>
              </a:rPr>
              <a:t>La </a:t>
            </a:r>
            <a:r>
              <a:rPr lang="es-A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motivación es un </a:t>
            </a:r>
            <a:r>
              <a:rPr lang="es-A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estado interno </a:t>
            </a:r>
            <a:r>
              <a:rPr lang="es-A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A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activa, dirige y mantiene la conducta de la persona hacia metas o fines </a:t>
            </a:r>
            <a:r>
              <a:rPr lang="es-A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determinados</a:t>
            </a:r>
            <a:r>
              <a:rPr lang="es-A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A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AR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AR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 impulso que mueve a la persona a realizar determinadas acciones </a:t>
            </a:r>
            <a:r>
              <a:rPr lang="es-A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persistir en ellas para su culminación. </a:t>
            </a:r>
            <a:endParaRPr lang="es-A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AR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AR" sz="18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motivación es lo que le da energía y dirección a la conducta, es la causa del comportamiento.</a:t>
            </a:r>
          </a:p>
        </p:txBody>
      </p:sp>
      <p:sp>
        <p:nvSpPr>
          <p:cNvPr id="4" name="AutoShape 2" descr="Resultado de imagen para motiv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Resultado de imagen para motivac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6" descr="Resultado de imagen para motivac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6" name="Picture 8" descr="Resultado de imagen para motivac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3" t="18975" r="17548"/>
          <a:stretch/>
        </p:blipFill>
        <p:spPr bwMode="auto">
          <a:xfrm rot="823972">
            <a:off x="5985450" y="1114537"/>
            <a:ext cx="2138963" cy="15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Cómo aumento la motivación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Desarrolla un buen plan de acción</a:t>
            </a:r>
            <a:r>
              <a:rPr lang="es-AR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8580" indent="0">
              <a:buNone/>
            </a:pPr>
            <a:endParaRPr lang="es-AR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Guarda tu energía física y </a:t>
            </a:r>
            <a:r>
              <a:rPr lang="es-A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psíquica.</a:t>
            </a:r>
          </a:p>
          <a:p>
            <a:pPr marL="68580" indent="0">
              <a:buNone/>
            </a:pPr>
            <a:endParaRPr lang="es-AR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Nunca </a:t>
            </a:r>
            <a:r>
              <a:rPr lang="es-AR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pierdas de vista tu objetivo</a:t>
            </a:r>
            <a:r>
              <a:rPr lang="es-A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8580" indent="0">
              <a:buNone/>
            </a:pPr>
            <a:endParaRPr lang="es-AR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Aprovecha los días en los que te encuentres más </a:t>
            </a:r>
            <a:r>
              <a:rPr lang="es-AR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alegre</a:t>
            </a:r>
            <a:r>
              <a:rPr lang="es-AR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8580" indent="0">
              <a:buNone/>
            </a:pPr>
            <a:endParaRPr lang="es-AR" sz="1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Y, sobre todo: </a:t>
            </a:r>
            <a:r>
              <a:rPr lang="es-AR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disfruta del camino</a:t>
            </a:r>
            <a:r>
              <a:rPr lang="es-AR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1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796545982"/>
              </p:ext>
            </p:extLst>
          </p:nvPr>
        </p:nvGraphicFramePr>
        <p:xfrm>
          <a:off x="251520" y="404664"/>
          <a:ext cx="453650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3923928" y="14847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dirty="0" smtClean="0">
                <a:solidFill>
                  <a:prstClr val="black"/>
                </a:solidFill>
                <a:latin typeface="Arial Narrow" pitchFamily="34" charset="0"/>
              </a:rPr>
              <a:t>Nos encontramos niños con disposición al aprendizaje y toma un papel activo en su  proceso de aprendizaje creando así aprendizajes significativos.</a:t>
            </a:r>
            <a:endParaRPr lang="es-AR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661594354"/>
              </p:ext>
            </p:extLst>
          </p:nvPr>
        </p:nvGraphicFramePr>
        <p:xfrm>
          <a:off x="467544" y="6206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5076056" y="1268760"/>
            <a:ext cx="2757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El alumno no toma un papel activo en el proceso de aprendizaje.</a:t>
            </a:r>
            <a:endParaRPr lang="es-AR" sz="1600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24632" r="17974" b="17338"/>
          <a:stretch/>
        </p:blipFill>
        <p:spPr bwMode="auto">
          <a:xfrm>
            <a:off x="683569" y="1492730"/>
            <a:ext cx="6912767" cy="445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00910" y="404664"/>
            <a:ext cx="7024744" cy="1143000"/>
          </a:xfrm>
        </p:spPr>
        <p:txBody>
          <a:bodyPr/>
          <a:lstStyle/>
          <a:p>
            <a:r>
              <a:rPr lang="es-ES_tradnl" dirty="0" smtClean="0"/>
              <a:t>Desde aula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77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</p:spPr>
        <p:txBody>
          <a:bodyPr/>
          <a:lstStyle/>
          <a:p>
            <a:r>
              <a:rPr lang="es-ES_tradnl" dirty="0" smtClean="0"/>
              <a:t>Encuesta final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844824"/>
            <a:ext cx="6777317" cy="4176464"/>
          </a:xfrm>
        </p:spPr>
        <p:txBody>
          <a:bodyPr>
            <a:normAutofit fontScale="92500"/>
          </a:bodyPr>
          <a:lstStyle/>
          <a:p>
            <a:pPr algn="just"/>
            <a:r>
              <a:rPr lang="es-ES_tradnl" dirty="0" smtClean="0"/>
              <a:t>1.- ¿Cuáles son los aportes que estos talleres  les entregaron a  ustedes como familia?.</a:t>
            </a:r>
          </a:p>
          <a:p>
            <a:pPr algn="just"/>
            <a:r>
              <a:rPr lang="es-ES_tradnl" dirty="0" smtClean="0"/>
              <a:t>2.- ¿Aplicó las estrategias conversadas en los talleres con sus hijos?, ¿cómo, cuales y porqué?.</a:t>
            </a:r>
          </a:p>
          <a:p>
            <a:pPr algn="just"/>
            <a:r>
              <a:rPr lang="es-ES_tradnl" dirty="0" smtClean="0"/>
              <a:t>3.-¿Qué tema le gustaría tratar  para un próximo taller?.</a:t>
            </a:r>
          </a:p>
          <a:p>
            <a:pPr algn="just"/>
            <a:r>
              <a:rPr lang="es-ES_tradnl" dirty="0" smtClean="0"/>
              <a:t>4.-¿Le gustaría que el próximo año continuaran los talleres para padres?, porqué?.</a:t>
            </a:r>
          </a:p>
          <a:p>
            <a:pPr algn="just"/>
            <a:r>
              <a:rPr lang="es-ES_tradnl" dirty="0" smtClean="0"/>
              <a:t>5.- Comente sobre los 4 talleres impartidos.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290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i="1" dirty="0" smtClean="0">
                <a:solidFill>
                  <a:srgbClr val="00B050"/>
                </a:solidFill>
              </a:rPr>
              <a:t>Recordamos lo anterior </a:t>
            </a:r>
            <a:endParaRPr lang="es-AR" sz="3200" b="1" i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704" y="2132856"/>
            <a:ext cx="8229600" cy="4373563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s-ES_tradnl" b="1" dirty="0" smtClean="0">
                <a:solidFill>
                  <a:srgbClr val="00B0F0"/>
                </a:solidFill>
              </a:rPr>
              <a:t> 	Habilidades parentales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s-ES_tradnl" b="1" dirty="0">
                <a:solidFill>
                  <a:srgbClr val="00B0F0"/>
                </a:solidFill>
              </a:rPr>
              <a:t> </a:t>
            </a:r>
            <a:r>
              <a:rPr lang="es-ES_tradnl" b="1" dirty="0" smtClean="0">
                <a:solidFill>
                  <a:srgbClr val="00B0F0"/>
                </a:solidFill>
              </a:rPr>
              <a:t>      Hábitos de estudio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s-ES_tradnl" b="1" dirty="0">
                <a:solidFill>
                  <a:srgbClr val="00B0F0"/>
                </a:solidFill>
              </a:rPr>
              <a:t> </a:t>
            </a:r>
            <a:r>
              <a:rPr lang="es-ES_tradnl" b="1" dirty="0" smtClean="0">
                <a:solidFill>
                  <a:srgbClr val="00B0F0"/>
                </a:solidFill>
              </a:rPr>
              <a:t>      Procesos Cognitivos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s-ES_tradnl" b="1" dirty="0">
                <a:solidFill>
                  <a:srgbClr val="00B0F0"/>
                </a:solidFill>
              </a:rPr>
              <a:t> </a:t>
            </a:r>
            <a:r>
              <a:rPr lang="es-ES_tradnl" b="1" dirty="0" smtClean="0">
                <a:solidFill>
                  <a:srgbClr val="00B0F0"/>
                </a:solidFill>
              </a:rPr>
              <a:t>      Emociones y aprendizaje</a:t>
            </a:r>
            <a:endParaRPr lang="es-AR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946">
            <a:off x="6392040" y="1484784"/>
            <a:ext cx="217727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Video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https://www.youtube.com/watch?v=OHnmjfm4_Hg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75374"/>
              </p:ext>
            </p:extLst>
          </p:nvPr>
        </p:nvGraphicFramePr>
        <p:xfrm>
          <a:off x="1475656" y="3501008"/>
          <a:ext cx="22161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Objeto empaquetador del shell" showAsIcon="1" r:id="rId3" imgW="2216160" imgH="607680" progId="Package">
                  <p:embed/>
                </p:oleObj>
              </mc:Choice>
              <mc:Fallback>
                <p:oleObj name="Objeto empaquetador del shell" showAsIcon="1" r:id="rId3" imgW="2216160" imgH="60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3501008"/>
                        <a:ext cx="2216150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1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14995" y="476672"/>
            <a:ext cx="6781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i="1" dirty="0" smtClean="0">
                <a:solidFill>
                  <a:srgbClr val="7030A0"/>
                </a:solidFill>
                <a:latin typeface="+mj-lt"/>
              </a:rPr>
              <a:t>¿ Que es la emoción</a:t>
            </a:r>
            <a:r>
              <a:rPr lang="es-ES_tradnl" sz="4000" b="1" i="1" baseline="30000" dirty="0" smtClean="0">
                <a:solidFill>
                  <a:srgbClr val="7030A0"/>
                </a:solidFill>
                <a:latin typeface="+mj-lt"/>
              </a:rPr>
              <a:t>?</a:t>
            </a:r>
            <a:endParaRPr lang="es-AR" sz="4000" b="1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45053" y="1526937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b="1" dirty="0">
                <a:solidFill>
                  <a:srgbClr val="0070C0"/>
                </a:solidFill>
                <a:latin typeface="Lato"/>
              </a:rPr>
              <a:t>S</a:t>
            </a:r>
            <a:r>
              <a:rPr lang="es-AR" b="1" dirty="0" smtClean="0">
                <a:solidFill>
                  <a:srgbClr val="0070C0"/>
                </a:solidFill>
                <a:latin typeface="Lato"/>
              </a:rPr>
              <a:t>on </a:t>
            </a:r>
            <a:r>
              <a:rPr lang="es-AR" b="1" dirty="0">
                <a:solidFill>
                  <a:srgbClr val="0070C0"/>
                </a:solidFill>
                <a:latin typeface="Lato"/>
              </a:rPr>
              <a:t>reacciones psicofisiológicas que representan intentos de adaptación al medio”</a:t>
            </a:r>
            <a:r>
              <a:rPr lang="es-AR" dirty="0">
                <a:solidFill>
                  <a:srgbClr val="0070C0"/>
                </a:solidFill>
                <a:latin typeface="Lato"/>
              </a:rPr>
              <a:t>. Básicamente lo que hace nuestro cerebro es modificar nuestras cogniciones, nuestras reacciones fisiológicas e impulsar una conducta que nos ayude a sobrevivir</a:t>
            </a:r>
            <a:r>
              <a:rPr lang="es-AR" dirty="0">
                <a:solidFill>
                  <a:srgbClr val="333333"/>
                </a:solidFill>
                <a:latin typeface="Lato"/>
              </a:rPr>
              <a:t>.</a:t>
            </a:r>
            <a:endParaRPr lang="es-ES_tradnl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5385860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 </a:t>
            </a:r>
            <a:r>
              <a:rPr lang="es-ES_tradn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familia y emociones  </a:t>
            </a:r>
            <a:endParaRPr lang="es-A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AR" sz="1800" b="1" dirty="0" smtClean="0"/>
              <a:t>Familia </a:t>
            </a:r>
            <a:r>
              <a:rPr lang="es-AR" sz="1800" b="1" dirty="0"/>
              <a:t>e</a:t>
            </a:r>
            <a:r>
              <a:rPr lang="es-AR" sz="1800" b="1" dirty="0" smtClean="0"/>
              <a:t>s </a:t>
            </a:r>
            <a:r>
              <a:rPr lang="es-AR" sz="1800" b="1" dirty="0"/>
              <a:t>el modelo de referencia para </a:t>
            </a:r>
            <a:r>
              <a:rPr lang="es-AR" sz="1800" b="1" dirty="0" smtClean="0"/>
              <a:t>los niños </a:t>
            </a:r>
            <a:r>
              <a:rPr lang="es-AR" sz="1800" b="1" dirty="0"/>
              <a:t>y el ambiente en el que se forjan distintos aprendizajes que acompañarán al niño a lo largo de su </a:t>
            </a:r>
            <a:r>
              <a:rPr lang="es-AR" sz="1800" b="1" dirty="0" smtClean="0"/>
              <a:t>vida.</a:t>
            </a:r>
          </a:p>
          <a:p>
            <a:pPr>
              <a:lnSpc>
                <a:spcPct val="150000"/>
              </a:lnSpc>
            </a:pPr>
            <a:r>
              <a:rPr lang="es-AR" sz="1800" dirty="0" smtClean="0">
                <a:solidFill>
                  <a:srgbClr val="7030A0"/>
                </a:solidFill>
              </a:rPr>
              <a:t>La </a:t>
            </a:r>
            <a:r>
              <a:rPr lang="es-AR" sz="1800" dirty="0">
                <a:solidFill>
                  <a:srgbClr val="7030A0"/>
                </a:solidFill>
              </a:rPr>
              <a:t>familia es un escenario para el niño ya desde una edad muy temprana, de ahí la importancia como padres de saber educarles </a:t>
            </a:r>
            <a:r>
              <a:rPr lang="es-AR" sz="1800" dirty="0" smtClean="0">
                <a:solidFill>
                  <a:srgbClr val="7030A0"/>
                </a:solidFill>
              </a:rPr>
              <a:t>emocionalmente</a:t>
            </a:r>
            <a:r>
              <a:rPr lang="es-AR" dirty="0"/>
              <a:t> </a:t>
            </a:r>
            <a:r>
              <a:rPr lang="es-AR" dirty="0" smtClean="0"/>
              <a:t>                          </a:t>
            </a:r>
            <a:r>
              <a:rPr lang="es-AR" dirty="0" smtClean="0">
                <a:solidFill>
                  <a:srgbClr val="FF0000"/>
                </a:solidFill>
              </a:rPr>
              <a:t>Inteligencia emocional </a:t>
            </a:r>
          </a:p>
          <a:p>
            <a:pPr>
              <a:lnSpc>
                <a:spcPct val="150000"/>
              </a:lnSpc>
            </a:pP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45" y="4602116"/>
            <a:ext cx="2255883" cy="22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059832" y="4088861"/>
            <a:ext cx="1905220" cy="28803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19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i="1" dirty="0" smtClean="0">
                <a:solidFill>
                  <a:srgbClr val="00B050"/>
                </a:solidFill>
              </a:rPr>
              <a:t>…Y la práctica?</a:t>
            </a:r>
            <a:endParaRPr lang="es-AR" b="1" i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>
            <a:normAutofit fontScale="92500" lnSpcReduction="20000"/>
          </a:bodyPr>
          <a:lstStyle/>
          <a:p>
            <a:r>
              <a:rPr lang="es-ES_tradnl" b="1" dirty="0" smtClean="0">
                <a:solidFill>
                  <a:srgbClr val="0070C0"/>
                </a:solidFill>
              </a:rPr>
              <a:t>Hora de comer</a:t>
            </a:r>
            <a:r>
              <a:rPr lang="es-ES_tradnl" dirty="0" smtClean="0"/>
              <a:t>:                 Comunicación </a:t>
            </a:r>
          </a:p>
          <a:p>
            <a:endParaRPr lang="es-ES_tradnl" dirty="0"/>
          </a:p>
          <a:p>
            <a:r>
              <a:rPr lang="es-ES_tradnl" b="1" dirty="0" smtClean="0">
                <a:solidFill>
                  <a:srgbClr val="0070C0"/>
                </a:solidFill>
              </a:rPr>
              <a:t>Cuando vemos la tele o leemos un cuento</a:t>
            </a:r>
          </a:p>
          <a:p>
            <a:endParaRPr lang="es-ES_tradnl" b="1" dirty="0" smtClean="0">
              <a:solidFill>
                <a:srgbClr val="0070C0"/>
              </a:solidFill>
            </a:endParaRPr>
          </a:p>
          <a:p>
            <a:r>
              <a:rPr lang="es-ES_tradnl" b="1" dirty="0" smtClean="0">
                <a:solidFill>
                  <a:srgbClr val="0070C0"/>
                </a:solidFill>
              </a:rPr>
              <a:t>Realizan actividades del fin de semana </a:t>
            </a:r>
          </a:p>
          <a:p>
            <a:endParaRPr lang="es-ES_tradnl" b="1" dirty="0" smtClean="0">
              <a:solidFill>
                <a:srgbClr val="0070C0"/>
              </a:solidFill>
            </a:endParaRPr>
          </a:p>
          <a:p>
            <a:r>
              <a:rPr lang="es-ES_tradnl" b="1" dirty="0" smtClean="0">
                <a:solidFill>
                  <a:srgbClr val="0070C0"/>
                </a:solidFill>
              </a:rPr>
              <a:t>Cuando le contagiamos nuestras emociones </a:t>
            </a:r>
          </a:p>
          <a:p>
            <a:endParaRPr lang="es-ES_tradnl" b="1" dirty="0" smtClean="0">
              <a:solidFill>
                <a:srgbClr val="0070C0"/>
              </a:solidFill>
            </a:endParaRPr>
          </a:p>
          <a:p>
            <a:r>
              <a:rPr lang="es-ES_tradnl" b="1" dirty="0" smtClean="0">
                <a:solidFill>
                  <a:srgbClr val="0070C0"/>
                </a:solidFill>
              </a:rPr>
              <a:t>Cuando nos hablamos en familia </a:t>
            </a:r>
          </a:p>
          <a:p>
            <a:endParaRPr lang="es-ES_tradnl" dirty="0" smtClean="0">
              <a:solidFill>
                <a:srgbClr val="0070C0"/>
              </a:solidFill>
            </a:endParaRPr>
          </a:p>
          <a:p>
            <a:endParaRPr lang="es-ES_tradnl" dirty="0"/>
          </a:p>
          <a:p>
            <a:pPr marL="114300" indent="0">
              <a:buNone/>
            </a:pPr>
            <a:r>
              <a:rPr lang="es-ES_tradnl" dirty="0" smtClean="0"/>
              <a:t> </a:t>
            </a:r>
            <a:endParaRPr lang="es-AR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068023" y="1957811"/>
            <a:ext cx="93610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6732240" y="2564904"/>
            <a:ext cx="93610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6264188" y="3284984"/>
            <a:ext cx="93610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7007526" y="4005064"/>
            <a:ext cx="93610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508104" y="4653136"/>
            <a:ext cx="93610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3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9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71" y="4221088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5537" y="1988840"/>
            <a:ext cx="8229600" cy="4373563"/>
          </a:xfrm>
        </p:spPr>
        <p:txBody>
          <a:bodyPr/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s-ES_tradnl" b="1" dirty="0" smtClean="0">
                <a:solidFill>
                  <a:srgbClr val="002060"/>
                </a:solidFill>
              </a:rPr>
              <a:t>las emociones juegan un papel muy importante en nuestros estudios, en nuestro aprendizaje y en todas las etapas de la vida , ya sean la escolar, universitaria, como también en el aprendizaje permanente que hoy nos obligan las responsabilidades profesionales y ejecutivas</a:t>
            </a:r>
            <a:endParaRPr lang="es-AR" b="1" dirty="0">
              <a:solidFill>
                <a:srgbClr val="00206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45537" y="40466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Impacto de las emociones en el aprendizaje</a:t>
            </a:r>
            <a:endParaRPr lang="es-AR" sz="3600" b="1" i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5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2592288" cy="2425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b="1" dirty="0" smtClean="0"/>
              <a:t>Como es natural, hay emociones que favorecerán nuestro aprendizaje ,y hay otras que lo perjudican o lo obstaculizan.</a:t>
            </a:r>
          </a:p>
          <a:p>
            <a:pPr algn="just"/>
            <a:r>
              <a:rPr lang="es-ES_tradnl" b="1" dirty="0" smtClean="0"/>
              <a:t>Se podría decir que :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Estado anímicos como la </a:t>
            </a:r>
            <a:r>
              <a:rPr lang="es-ES_tradnl" dirty="0" smtClean="0">
                <a:solidFill>
                  <a:srgbClr val="C00000"/>
                </a:solidFill>
              </a:rPr>
              <a:t>alegría, el entusiasmo</a:t>
            </a:r>
            <a:r>
              <a:rPr lang="es-ES_tradnl" dirty="0" smtClean="0"/>
              <a:t>, nos impulsan con la </a:t>
            </a:r>
            <a:r>
              <a:rPr lang="es-ES_tradnl" dirty="0" smtClean="0">
                <a:solidFill>
                  <a:srgbClr val="C00000"/>
                </a:solidFill>
              </a:rPr>
              <a:t>energía emocional adecuada </a:t>
            </a:r>
            <a:r>
              <a:rPr lang="es-ES_tradnl" dirty="0" smtClean="0"/>
              <a:t>para llevar adelante con </a:t>
            </a:r>
            <a:r>
              <a:rPr lang="es-ES_tradnl" dirty="0" smtClean="0">
                <a:solidFill>
                  <a:srgbClr val="C00000"/>
                </a:solidFill>
              </a:rPr>
              <a:t>eficacia cualquier proceso de aprendizaje.</a:t>
            </a:r>
          </a:p>
          <a:p>
            <a:pPr algn="just"/>
            <a:endParaRPr lang="es-ES_tradnl" dirty="0">
              <a:solidFill>
                <a:srgbClr val="C00000"/>
              </a:solidFill>
            </a:endParaRPr>
          </a:p>
          <a:p>
            <a:pPr algn="just"/>
            <a:r>
              <a:rPr lang="es-ES_tradnl" dirty="0" smtClean="0">
                <a:solidFill>
                  <a:srgbClr val="00B050"/>
                </a:solidFill>
              </a:rPr>
              <a:t>La tristeza , el miedo </a:t>
            </a:r>
            <a:r>
              <a:rPr lang="es-ES_tradnl" dirty="0" smtClean="0"/>
              <a:t>perturban o obstaculizan o incluso pueden llegar a </a:t>
            </a:r>
            <a:r>
              <a:rPr lang="es-ES_tradnl" dirty="0" smtClean="0">
                <a:solidFill>
                  <a:srgbClr val="00B050"/>
                </a:solidFill>
              </a:rPr>
              <a:t>invalidar el proceso de aprendizaje. </a:t>
            </a:r>
            <a:endParaRPr lang="es-AR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" y="332656"/>
            <a:ext cx="896397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820</TotalTime>
  <Words>478</Words>
  <Application>Microsoft Office PowerPoint</Application>
  <PresentationFormat>Presentación en pantalla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Boticario</vt:lpstr>
      <vt:lpstr>Austin</vt:lpstr>
      <vt:lpstr>Objeto empaquetador del shell</vt:lpstr>
      <vt:lpstr>Emociones y aprendizaje</vt:lpstr>
      <vt:lpstr>Recordamos lo anterior </vt:lpstr>
      <vt:lpstr>Video </vt:lpstr>
      <vt:lpstr>Presentación de PowerPoint</vt:lpstr>
      <vt:lpstr> familia y emociones  </vt:lpstr>
      <vt:lpstr>…Y la práctica?</vt:lpstr>
      <vt:lpstr>Presentación de PowerPoint</vt:lpstr>
      <vt:lpstr>Presentación de PowerPoint</vt:lpstr>
      <vt:lpstr>Presentación de PowerPoint</vt:lpstr>
      <vt:lpstr>Presentación de PowerPoint</vt:lpstr>
      <vt:lpstr>Alegría-Motivación </vt:lpstr>
      <vt:lpstr>Cómo aumento la motivación </vt:lpstr>
      <vt:lpstr>Presentación de PowerPoint</vt:lpstr>
      <vt:lpstr>Presentación de PowerPoint</vt:lpstr>
      <vt:lpstr>Desde aula</vt:lpstr>
      <vt:lpstr>Encuesta final </vt:lpstr>
    </vt:vector>
  </TitlesOfParts>
  <Company>ExpeUEW7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Emociones y aprendizaje</dc:title>
  <dc:creator>ExpeUEW7</dc:creator>
  <cp:lastModifiedBy>ExpeUEW7</cp:lastModifiedBy>
  <cp:revision>39</cp:revision>
  <dcterms:created xsi:type="dcterms:W3CDTF">2018-11-19T17:23:59Z</dcterms:created>
  <dcterms:modified xsi:type="dcterms:W3CDTF">2018-11-28T18:24:30Z</dcterms:modified>
</cp:coreProperties>
</file>