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58" r:id="rId5"/>
    <p:sldId id="259" r:id="rId6"/>
    <p:sldId id="260" r:id="rId7"/>
    <p:sldId id="261" r:id="rId8"/>
    <p:sldId id="264" r:id="rId9"/>
    <p:sldId id="262" r:id="rId10"/>
    <p:sldId id="263" r:id="rId11"/>
    <p:sldId id="266" r:id="rId12"/>
    <p:sldId id="267" r:id="rId13"/>
    <p:sldId id="268" r:id="rId14"/>
    <p:sldId id="269" r:id="rId1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C4E3A-6EC8-482E-827F-2FD0487C4422}"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s-AR"/>
        </a:p>
      </dgm:t>
    </dgm:pt>
    <dgm:pt modelId="{10C5E071-081D-403A-BA85-F8E97C59A122}">
      <dgm:prSet phldrT="[Texto]" custT="1"/>
      <dgm:spPr/>
      <dgm:t>
        <a:bodyPr/>
        <a:lstStyle/>
        <a:p>
          <a:r>
            <a:rPr lang="es-ES_tradnl" sz="1600" dirty="0" smtClean="0">
              <a:latin typeface="Andalus" pitchFamily="18" charset="-78"/>
              <a:cs typeface="Andalus" pitchFamily="18" charset="-78"/>
            </a:rPr>
            <a:t>Esta metodología busca encontrar una base sólida para los cuidadores ,creando un ambiente sano en casa, que les haga capaces de  actuar ante las situaciones más diversas que le planteen sus hijos y en las que el objetivo sea siempre el aprendizaje.</a:t>
          </a:r>
          <a:endParaRPr lang="es-AR" sz="1600" dirty="0">
            <a:latin typeface="Andalus" pitchFamily="18" charset="-78"/>
            <a:cs typeface="Andalus" pitchFamily="18" charset="-78"/>
          </a:endParaRPr>
        </a:p>
      </dgm:t>
    </dgm:pt>
    <dgm:pt modelId="{FA3C1A0D-76B1-4265-815D-3860E5DCE78E}" type="parTrans" cxnId="{2822A38B-8AD6-4F94-AAFA-22A782A3E505}">
      <dgm:prSet/>
      <dgm:spPr/>
      <dgm:t>
        <a:bodyPr/>
        <a:lstStyle/>
        <a:p>
          <a:endParaRPr lang="es-AR"/>
        </a:p>
      </dgm:t>
    </dgm:pt>
    <dgm:pt modelId="{FB302B75-5EBF-4B20-BF11-6AFB6C1FB144}" type="sibTrans" cxnId="{2822A38B-8AD6-4F94-AAFA-22A782A3E505}">
      <dgm:prSet/>
      <dgm:spPr/>
      <dgm:t>
        <a:bodyPr/>
        <a:lstStyle/>
        <a:p>
          <a:endParaRPr lang="es-AR"/>
        </a:p>
      </dgm:t>
    </dgm:pt>
    <dgm:pt modelId="{F4024ED6-6F2D-45BF-A6F1-857472BEF1EF}">
      <dgm:prSet phldrT="[Texto]" phldr="1"/>
      <dgm:spPr/>
      <dgm:t>
        <a:bodyPr/>
        <a:lstStyle/>
        <a:p>
          <a:endParaRPr lang="es-AR"/>
        </a:p>
      </dgm:t>
    </dgm:pt>
    <dgm:pt modelId="{C4DCCB69-A644-47F6-B577-DB09EBC67EB2}" type="parTrans" cxnId="{99D1707A-98F3-49A5-AE92-3A87729A94DF}">
      <dgm:prSet/>
      <dgm:spPr/>
      <dgm:t>
        <a:bodyPr/>
        <a:lstStyle/>
        <a:p>
          <a:endParaRPr lang="es-AR"/>
        </a:p>
      </dgm:t>
    </dgm:pt>
    <dgm:pt modelId="{926C7E7C-D811-461B-AF51-7CC38B58FA41}" type="sibTrans" cxnId="{99D1707A-98F3-49A5-AE92-3A87729A94DF}">
      <dgm:prSet/>
      <dgm:spPr/>
      <dgm:t>
        <a:bodyPr/>
        <a:lstStyle/>
        <a:p>
          <a:endParaRPr lang="es-AR"/>
        </a:p>
      </dgm:t>
    </dgm:pt>
    <dgm:pt modelId="{586D094B-A057-44BB-B219-86D6E58514EC}">
      <dgm:prSet phldrT="[Texto]"/>
      <dgm:spPr/>
      <dgm:t>
        <a:bodyPr/>
        <a:lstStyle/>
        <a:p>
          <a:r>
            <a:rPr lang="es-ES_tradnl" dirty="0" smtClean="0"/>
            <a:t>No se trata de aspirar a ser  cuidadores perfectos, si no de saber donde poner el foco </a:t>
          </a:r>
          <a:endParaRPr lang="es-AR" dirty="0"/>
        </a:p>
      </dgm:t>
    </dgm:pt>
    <dgm:pt modelId="{9EE72B55-F737-4389-B4D7-66B433C19FE2}" type="parTrans" cxnId="{ECE64BC3-EE88-49B8-AF91-061F2526BCCD}">
      <dgm:prSet/>
      <dgm:spPr/>
      <dgm:t>
        <a:bodyPr/>
        <a:lstStyle/>
        <a:p>
          <a:endParaRPr lang="es-AR"/>
        </a:p>
      </dgm:t>
    </dgm:pt>
    <dgm:pt modelId="{08406D46-919C-46B8-863C-0E94931152EA}" type="sibTrans" cxnId="{ECE64BC3-EE88-49B8-AF91-061F2526BCCD}">
      <dgm:prSet/>
      <dgm:spPr/>
      <dgm:t>
        <a:bodyPr/>
        <a:lstStyle/>
        <a:p>
          <a:endParaRPr lang="es-AR"/>
        </a:p>
      </dgm:t>
    </dgm:pt>
    <dgm:pt modelId="{A1FCA3D5-375A-491E-961E-87B44F63D81F}">
      <dgm:prSet/>
      <dgm:spPr/>
      <dgm:t>
        <a:bodyPr/>
        <a:lstStyle/>
        <a:p>
          <a:r>
            <a:rPr lang="es-AR" b="0" i="0" dirty="0" smtClean="0"/>
            <a:t>Lejos de seguir un manual de instrucciones, con un detallado paso a paso de cómo debemos educar a nuestros hijos</a:t>
          </a:r>
          <a:endParaRPr lang="es-AR" dirty="0"/>
        </a:p>
      </dgm:t>
    </dgm:pt>
    <dgm:pt modelId="{5EF017A0-CF69-4DAA-95FD-5E86B16A9E44}" type="parTrans" cxnId="{AE7BA98C-510B-4805-8CC4-9525CD10887B}">
      <dgm:prSet/>
      <dgm:spPr/>
      <dgm:t>
        <a:bodyPr/>
        <a:lstStyle/>
        <a:p>
          <a:endParaRPr lang="es-AR"/>
        </a:p>
      </dgm:t>
    </dgm:pt>
    <dgm:pt modelId="{3DFFB7F9-2476-467C-AFEA-6DE3FAB3E915}" type="sibTrans" cxnId="{AE7BA98C-510B-4805-8CC4-9525CD10887B}">
      <dgm:prSet/>
      <dgm:spPr/>
      <dgm:t>
        <a:bodyPr/>
        <a:lstStyle/>
        <a:p>
          <a:endParaRPr lang="es-AR"/>
        </a:p>
      </dgm:t>
    </dgm:pt>
    <dgm:pt modelId="{AA46AE47-6709-46B3-8422-6ED2828AA000}">
      <dgm:prSet custT="1"/>
      <dgm:spPr/>
      <dgm:t>
        <a:bodyPr/>
        <a:lstStyle/>
        <a:p>
          <a:r>
            <a:rPr lang="es-AR" sz="1600" b="0" i="0" dirty="0" smtClean="0">
              <a:latin typeface="Andalus" pitchFamily="18" charset="-78"/>
              <a:cs typeface="Andalus" pitchFamily="18" charset="-78"/>
            </a:rPr>
            <a:t>Pero cuando uno empieza a educar en positivo, el ambiente familiar mejora de forma notable, aún a pesar de que sus verdaderos frutos se recogen a largo plazo</a:t>
          </a:r>
          <a:endParaRPr lang="es-AR" sz="1600" b="0" dirty="0">
            <a:latin typeface="Andalus" pitchFamily="18" charset="-78"/>
            <a:cs typeface="Andalus" pitchFamily="18" charset="-78"/>
          </a:endParaRPr>
        </a:p>
      </dgm:t>
    </dgm:pt>
    <dgm:pt modelId="{B4493FF1-1389-4FA5-B221-833729AD41CC}" type="parTrans" cxnId="{8CDB45A7-0AF1-45CB-9D00-8113FA201F50}">
      <dgm:prSet/>
      <dgm:spPr/>
      <dgm:t>
        <a:bodyPr/>
        <a:lstStyle/>
        <a:p>
          <a:endParaRPr lang="es-AR"/>
        </a:p>
      </dgm:t>
    </dgm:pt>
    <dgm:pt modelId="{EDB4064D-FC7F-42EA-8271-DBA35FB0EE30}" type="sibTrans" cxnId="{8CDB45A7-0AF1-45CB-9D00-8113FA201F50}">
      <dgm:prSet/>
      <dgm:spPr/>
      <dgm:t>
        <a:bodyPr/>
        <a:lstStyle/>
        <a:p>
          <a:endParaRPr lang="es-AR"/>
        </a:p>
      </dgm:t>
    </dgm:pt>
    <dgm:pt modelId="{5420FFF0-7D38-4B6F-AF62-715FEC35727F}">
      <dgm:prSet/>
      <dgm:spPr/>
      <dgm:t>
        <a:bodyPr/>
        <a:lstStyle/>
        <a:p>
          <a:pPr algn="just"/>
          <a:r>
            <a:rPr lang="es-AR" b="0" i="0" dirty="0" smtClean="0"/>
            <a:t>Hay que tener en cuenta que nuestra función como cuidadores no es hacer el camino por ellos, ni hacerles felices en todo momento, sino prepararles para la vida”.</a:t>
          </a:r>
          <a:endParaRPr lang="es-AR" b="0" i="0" dirty="0"/>
        </a:p>
      </dgm:t>
    </dgm:pt>
    <dgm:pt modelId="{3801BB92-6F00-434B-929E-2F602E641D40}" type="parTrans" cxnId="{90A5A59C-0949-442E-893D-B61FE5230D70}">
      <dgm:prSet/>
      <dgm:spPr/>
      <dgm:t>
        <a:bodyPr/>
        <a:lstStyle/>
        <a:p>
          <a:endParaRPr lang="es-AR"/>
        </a:p>
      </dgm:t>
    </dgm:pt>
    <dgm:pt modelId="{2B32496C-4FC2-4957-8BB2-ECF4EFCFB031}" type="sibTrans" cxnId="{90A5A59C-0949-442E-893D-B61FE5230D70}">
      <dgm:prSet/>
      <dgm:spPr/>
      <dgm:t>
        <a:bodyPr/>
        <a:lstStyle/>
        <a:p>
          <a:endParaRPr lang="es-AR"/>
        </a:p>
      </dgm:t>
    </dgm:pt>
    <dgm:pt modelId="{9BFA081E-C510-43E6-AAE4-C8BB8114F9CF}" type="pres">
      <dgm:prSet presAssocID="{9C4C4E3A-6EC8-482E-827F-2FD0487C4422}" presName="mainComposite" presStyleCnt="0">
        <dgm:presLayoutVars>
          <dgm:chPref val="1"/>
          <dgm:dir/>
          <dgm:animOne val="branch"/>
          <dgm:animLvl val="lvl"/>
          <dgm:resizeHandles val="exact"/>
        </dgm:presLayoutVars>
      </dgm:prSet>
      <dgm:spPr/>
      <dgm:t>
        <a:bodyPr/>
        <a:lstStyle/>
        <a:p>
          <a:endParaRPr lang="es-AR"/>
        </a:p>
      </dgm:t>
    </dgm:pt>
    <dgm:pt modelId="{B079F196-3A03-4453-97D5-3073A7AF3E72}" type="pres">
      <dgm:prSet presAssocID="{9C4C4E3A-6EC8-482E-827F-2FD0487C4422}" presName="hierFlow" presStyleCnt="0"/>
      <dgm:spPr/>
    </dgm:pt>
    <dgm:pt modelId="{A0086109-6AFE-4C5E-A00F-6046E96DD133}" type="pres">
      <dgm:prSet presAssocID="{9C4C4E3A-6EC8-482E-827F-2FD0487C4422}" presName="firstBuf" presStyleCnt="0"/>
      <dgm:spPr/>
    </dgm:pt>
    <dgm:pt modelId="{AB8993DD-64E5-477C-A463-96A35BA70355}" type="pres">
      <dgm:prSet presAssocID="{9C4C4E3A-6EC8-482E-827F-2FD0487C4422}" presName="hierChild1" presStyleCnt="0">
        <dgm:presLayoutVars>
          <dgm:chPref val="1"/>
          <dgm:animOne val="branch"/>
          <dgm:animLvl val="lvl"/>
        </dgm:presLayoutVars>
      </dgm:prSet>
      <dgm:spPr/>
    </dgm:pt>
    <dgm:pt modelId="{E799566F-DF56-4E17-A09C-A2F0465A760A}" type="pres">
      <dgm:prSet presAssocID="{10C5E071-081D-403A-BA85-F8E97C59A122}" presName="Name14" presStyleCnt="0"/>
      <dgm:spPr/>
    </dgm:pt>
    <dgm:pt modelId="{FD737012-10F1-49ED-B85C-B56202022F63}" type="pres">
      <dgm:prSet presAssocID="{10C5E071-081D-403A-BA85-F8E97C59A122}" presName="level1Shape" presStyleLbl="node0" presStyleIdx="0" presStyleCnt="1" custScaleX="466670" custScaleY="169045" custLinFactNeighborX="34738" custLinFactNeighborY="-67530">
        <dgm:presLayoutVars>
          <dgm:chPref val="3"/>
        </dgm:presLayoutVars>
      </dgm:prSet>
      <dgm:spPr/>
      <dgm:t>
        <a:bodyPr/>
        <a:lstStyle/>
        <a:p>
          <a:endParaRPr lang="es-AR"/>
        </a:p>
      </dgm:t>
    </dgm:pt>
    <dgm:pt modelId="{0BEDD9B3-4EBC-4FC8-A616-0E6999B8F87B}" type="pres">
      <dgm:prSet presAssocID="{10C5E071-081D-403A-BA85-F8E97C59A122}" presName="hierChild2" presStyleCnt="0"/>
      <dgm:spPr/>
    </dgm:pt>
    <dgm:pt modelId="{D0A661DB-9340-46D4-95BE-F770B567B543}" type="pres">
      <dgm:prSet presAssocID="{C4DCCB69-A644-47F6-B577-DB09EBC67EB2}" presName="Name19" presStyleLbl="parChTrans1D2" presStyleIdx="0" presStyleCnt="2"/>
      <dgm:spPr/>
      <dgm:t>
        <a:bodyPr/>
        <a:lstStyle/>
        <a:p>
          <a:endParaRPr lang="es-AR"/>
        </a:p>
      </dgm:t>
    </dgm:pt>
    <dgm:pt modelId="{3531EF9D-EF80-4400-B4FB-94D953026340}" type="pres">
      <dgm:prSet presAssocID="{F4024ED6-6F2D-45BF-A6F1-857472BEF1EF}" presName="Name21" presStyleCnt="0"/>
      <dgm:spPr/>
    </dgm:pt>
    <dgm:pt modelId="{95BCE8C4-76FF-46D6-B3E0-11F13A77F079}" type="pres">
      <dgm:prSet presAssocID="{F4024ED6-6F2D-45BF-A6F1-857472BEF1EF}" presName="level2Shape" presStyleLbl="node2" presStyleIdx="0" presStyleCnt="2" custLinFactX="89904" custLinFactNeighborX="100000" custLinFactNeighborY="-17649"/>
      <dgm:spPr/>
      <dgm:t>
        <a:bodyPr/>
        <a:lstStyle/>
        <a:p>
          <a:endParaRPr lang="es-AR"/>
        </a:p>
      </dgm:t>
    </dgm:pt>
    <dgm:pt modelId="{CD11EDDC-FDFF-4EA7-ADEE-3A39775212A3}" type="pres">
      <dgm:prSet presAssocID="{F4024ED6-6F2D-45BF-A6F1-857472BEF1EF}" presName="hierChild3" presStyleCnt="0"/>
      <dgm:spPr/>
    </dgm:pt>
    <dgm:pt modelId="{F492957D-4557-44B8-98C3-5B7C70D630A5}" type="pres">
      <dgm:prSet presAssocID="{B4493FF1-1389-4FA5-B221-833729AD41CC}" presName="Name19" presStyleLbl="parChTrans1D2" presStyleIdx="1" presStyleCnt="2"/>
      <dgm:spPr/>
      <dgm:t>
        <a:bodyPr/>
        <a:lstStyle/>
        <a:p>
          <a:endParaRPr lang="es-AR"/>
        </a:p>
      </dgm:t>
    </dgm:pt>
    <dgm:pt modelId="{D6DC6195-55F3-4E7F-832F-8BEF19FB94AD}" type="pres">
      <dgm:prSet presAssocID="{AA46AE47-6709-46B3-8422-6ED2828AA000}" presName="Name21" presStyleCnt="0"/>
      <dgm:spPr/>
    </dgm:pt>
    <dgm:pt modelId="{6FF54A04-07A0-42D5-9A5C-F815B728BA4C}" type="pres">
      <dgm:prSet presAssocID="{AA46AE47-6709-46B3-8422-6ED2828AA000}" presName="level2Shape" presStyleLbl="node2" presStyleIdx="1" presStyleCnt="2" custScaleX="347326" custScaleY="251935" custLinFactNeighborX="-81406" custLinFactNeighborY="-58883"/>
      <dgm:spPr/>
      <dgm:t>
        <a:bodyPr/>
        <a:lstStyle/>
        <a:p>
          <a:endParaRPr lang="es-AR"/>
        </a:p>
      </dgm:t>
    </dgm:pt>
    <dgm:pt modelId="{CAD92A61-D3FD-4C60-8CEA-B2FD7C8D429A}" type="pres">
      <dgm:prSet presAssocID="{AA46AE47-6709-46B3-8422-6ED2828AA000}" presName="hierChild3" presStyleCnt="0"/>
      <dgm:spPr/>
    </dgm:pt>
    <dgm:pt modelId="{54D3CFF6-AFB8-476D-A5BC-2160E05DD444}" type="pres">
      <dgm:prSet presAssocID="{9C4C4E3A-6EC8-482E-827F-2FD0487C4422}" presName="bgShapesFlow" presStyleCnt="0"/>
      <dgm:spPr/>
    </dgm:pt>
    <dgm:pt modelId="{489385A5-61EB-4634-B74A-265DDEDA9473}" type="pres">
      <dgm:prSet presAssocID="{A1FCA3D5-375A-491E-961E-87B44F63D81F}" presName="rectComp" presStyleCnt="0"/>
      <dgm:spPr/>
    </dgm:pt>
    <dgm:pt modelId="{28125845-5E55-45EE-A07C-F6AA90C3980B}" type="pres">
      <dgm:prSet presAssocID="{A1FCA3D5-375A-491E-961E-87B44F63D81F}" presName="bgRect" presStyleLbl="bgShp" presStyleIdx="0" presStyleCnt="3"/>
      <dgm:spPr/>
      <dgm:t>
        <a:bodyPr/>
        <a:lstStyle/>
        <a:p>
          <a:endParaRPr lang="es-AR"/>
        </a:p>
      </dgm:t>
    </dgm:pt>
    <dgm:pt modelId="{50960C0D-7EAB-4365-BBFF-F19FD5E45CEC}" type="pres">
      <dgm:prSet presAssocID="{A1FCA3D5-375A-491E-961E-87B44F63D81F}" presName="bgRectTx" presStyleLbl="bgShp" presStyleIdx="0" presStyleCnt="3">
        <dgm:presLayoutVars>
          <dgm:bulletEnabled val="1"/>
        </dgm:presLayoutVars>
      </dgm:prSet>
      <dgm:spPr/>
      <dgm:t>
        <a:bodyPr/>
        <a:lstStyle/>
        <a:p>
          <a:endParaRPr lang="es-AR"/>
        </a:p>
      </dgm:t>
    </dgm:pt>
    <dgm:pt modelId="{FB481517-E349-4B23-9282-2C2A35F05237}" type="pres">
      <dgm:prSet presAssocID="{A1FCA3D5-375A-491E-961E-87B44F63D81F}" presName="spComp" presStyleCnt="0"/>
      <dgm:spPr/>
    </dgm:pt>
    <dgm:pt modelId="{F1FC1BBE-C9CC-4EB7-A97A-9C582AC505F5}" type="pres">
      <dgm:prSet presAssocID="{A1FCA3D5-375A-491E-961E-87B44F63D81F}" presName="vSp" presStyleCnt="0"/>
      <dgm:spPr/>
    </dgm:pt>
    <dgm:pt modelId="{573D8B50-11D3-4B1E-9ABF-52BEEBAD6E2C}" type="pres">
      <dgm:prSet presAssocID="{586D094B-A057-44BB-B219-86D6E58514EC}" presName="rectComp" presStyleCnt="0"/>
      <dgm:spPr/>
    </dgm:pt>
    <dgm:pt modelId="{457659A7-F38C-4A5B-A579-0A98B93312C6}" type="pres">
      <dgm:prSet presAssocID="{586D094B-A057-44BB-B219-86D6E58514EC}" presName="bgRect" presStyleLbl="bgShp" presStyleIdx="1" presStyleCnt="3" custLinFactNeighborY="70422"/>
      <dgm:spPr/>
      <dgm:t>
        <a:bodyPr/>
        <a:lstStyle/>
        <a:p>
          <a:endParaRPr lang="es-AR"/>
        </a:p>
      </dgm:t>
    </dgm:pt>
    <dgm:pt modelId="{50D73DB6-D8E9-480F-BDEB-B8A14261908D}" type="pres">
      <dgm:prSet presAssocID="{586D094B-A057-44BB-B219-86D6E58514EC}" presName="bgRectTx" presStyleLbl="bgShp" presStyleIdx="1" presStyleCnt="3">
        <dgm:presLayoutVars>
          <dgm:bulletEnabled val="1"/>
        </dgm:presLayoutVars>
      </dgm:prSet>
      <dgm:spPr/>
      <dgm:t>
        <a:bodyPr/>
        <a:lstStyle/>
        <a:p>
          <a:endParaRPr lang="es-AR"/>
        </a:p>
      </dgm:t>
    </dgm:pt>
    <dgm:pt modelId="{D9C4B44C-600E-45E4-A826-79CEB9C3DCAF}" type="pres">
      <dgm:prSet presAssocID="{586D094B-A057-44BB-B219-86D6E58514EC}" presName="spComp" presStyleCnt="0"/>
      <dgm:spPr/>
    </dgm:pt>
    <dgm:pt modelId="{1B2560EE-FE30-454A-A047-5C1A3044696A}" type="pres">
      <dgm:prSet presAssocID="{586D094B-A057-44BB-B219-86D6E58514EC}" presName="vSp" presStyleCnt="0"/>
      <dgm:spPr/>
    </dgm:pt>
    <dgm:pt modelId="{2F1CC3D9-70E0-48FD-957C-10C484AB4A63}" type="pres">
      <dgm:prSet presAssocID="{5420FFF0-7D38-4B6F-AF62-715FEC35727F}" presName="rectComp" presStyleCnt="0"/>
      <dgm:spPr/>
    </dgm:pt>
    <dgm:pt modelId="{3E0F3556-D942-43AA-886E-C8BB4EEF9327}" type="pres">
      <dgm:prSet presAssocID="{5420FFF0-7D38-4B6F-AF62-715FEC35727F}" presName="bgRect" presStyleLbl="bgShp" presStyleIdx="2" presStyleCnt="3" custScaleX="97562" custLinFactY="35672" custLinFactNeighborX="2060" custLinFactNeighborY="100000"/>
      <dgm:spPr/>
      <dgm:t>
        <a:bodyPr/>
        <a:lstStyle/>
        <a:p>
          <a:endParaRPr lang="es-AR"/>
        </a:p>
      </dgm:t>
    </dgm:pt>
    <dgm:pt modelId="{0AE8625D-893E-48E3-A1D3-4B7430834790}" type="pres">
      <dgm:prSet presAssocID="{5420FFF0-7D38-4B6F-AF62-715FEC35727F}" presName="bgRectTx" presStyleLbl="bgShp" presStyleIdx="2" presStyleCnt="3">
        <dgm:presLayoutVars>
          <dgm:bulletEnabled val="1"/>
        </dgm:presLayoutVars>
      </dgm:prSet>
      <dgm:spPr/>
      <dgm:t>
        <a:bodyPr/>
        <a:lstStyle/>
        <a:p>
          <a:endParaRPr lang="es-AR"/>
        </a:p>
      </dgm:t>
    </dgm:pt>
  </dgm:ptLst>
  <dgm:cxnLst>
    <dgm:cxn modelId="{81469C12-AF52-4C69-BE3F-7E3C065F0F5B}" type="presOf" srcId="{C4DCCB69-A644-47F6-B577-DB09EBC67EB2}" destId="{D0A661DB-9340-46D4-95BE-F770B567B543}" srcOrd="0" destOrd="0" presId="urn:microsoft.com/office/officeart/2005/8/layout/hierarchy6"/>
    <dgm:cxn modelId="{F5B481ED-2798-4C9F-AF17-2309F1C18CF7}" type="presOf" srcId="{F4024ED6-6F2D-45BF-A6F1-857472BEF1EF}" destId="{95BCE8C4-76FF-46D6-B3E0-11F13A77F079}" srcOrd="0" destOrd="0" presId="urn:microsoft.com/office/officeart/2005/8/layout/hierarchy6"/>
    <dgm:cxn modelId="{98FCFA8D-EDCA-40C7-A2C0-D169561CBE65}" type="presOf" srcId="{5420FFF0-7D38-4B6F-AF62-715FEC35727F}" destId="{0AE8625D-893E-48E3-A1D3-4B7430834790}" srcOrd="1" destOrd="0" presId="urn:microsoft.com/office/officeart/2005/8/layout/hierarchy6"/>
    <dgm:cxn modelId="{9DCA0994-030B-4991-BC99-778029EB7FE4}" type="presOf" srcId="{10C5E071-081D-403A-BA85-F8E97C59A122}" destId="{FD737012-10F1-49ED-B85C-B56202022F63}" srcOrd="0" destOrd="0" presId="urn:microsoft.com/office/officeart/2005/8/layout/hierarchy6"/>
    <dgm:cxn modelId="{99D1707A-98F3-49A5-AE92-3A87729A94DF}" srcId="{10C5E071-081D-403A-BA85-F8E97C59A122}" destId="{F4024ED6-6F2D-45BF-A6F1-857472BEF1EF}" srcOrd="0" destOrd="0" parTransId="{C4DCCB69-A644-47F6-B577-DB09EBC67EB2}" sibTransId="{926C7E7C-D811-461B-AF51-7CC38B58FA41}"/>
    <dgm:cxn modelId="{FBA3ACA4-0F36-4453-882B-CB66C40B6E88}" type="presOf" srcId="{A1FCA3D5-375A-491E-961E-87B44F63D81F}" destId="{50960C0D-7EAB-4365-BBFF-F19FD5E45CEC}" srcOrd="1" destOrd="0" presId="urn:microsoft.com/office/officeart/2005/8/layout/hierarchy6"/>
    <dgm:cxn modelId="{EEFA4E0D-19BD-4115-8E3C-F0E583A4D3C1}" type="presOf" srcId="{A1FCA3D5-375A-491E-961E-87B44F63D81F}" destId="{28125845-5E55-45EE-A07C-F6AA90C3980B}" srcOrd="0" destOrd="0" presId="urn:microsoft.com/office/officeart/2005/8/layout/hierarchy6"/>
    <dgm:cxn modelId="{EE1794F1-087E-45B7-887D-48E596B515B4}" type="presOf" srcId="{B4493FF1-1389-4FA5-B221-833729AD41CC}" destId="{F492957D-4557-44B8-98C3-5B7C70D630A5}" srcOrd="0" destOrd="0" presId="urn:microsoft.com/office/officeart/2005/8/layout/hierarchy6"/>
    <dgm:cxn modelId="{BB950CDF-3144-45D7-A6E5-9FCB19405AC8}" type="presOf" srcId="{9C4C4E3A-6EC8-482E-827F-2FD0487C4422}" destId="{9BFA081E-C510-43E6-AAE4-C8BB8114F9CF}" srcOrd="0" destOrd="0" presId="urn:microsoft.com/office/officeart/2005/8/layout/hierarchy6"/>
    <dgm:cxn modelId="{EBFBAA8F-9CE5-443D-8D38-1C240B4504A9}" type="presOf" srcId="{586D094B-A057-44BB-B219-86D6E58514EC}" destId="{457659A7-F38C-4A5B-A579-0A98B93312C6}" srcOrd="0" destOrd="0" presId="urn:microsoft.com/office/officeart/2005/8/layout/hierarchy6"/>
    <dgm:cxn modelId="{2DFB1188-4BA0-44E2-B9F5-53D89BECCE3F}" type="presOf" srcId="{AA46AE47-6709-46B3-8422-6ED2828AA000}" destId="{6FF54A04-07A0-42D5-9A5C-F815B728BA4C}" srcOrd="0" destOrd="0" presId="urn:microsoft.com/office/officeart/2005/8/layout/hierarchy6"/>
    <dgm:cxn modelId="{AE7BA98C-510B-4805-8CC4-9525CD10887B}" srcId="{9C4C4E3A-6EC8-482E-827F-2FD0487C4422}" destId="{A1FCA3D5-375A-491E-961E-87B44F63D81F}" srcOrd="1" destOrd="0" parTransId="{5EF017A0-CF69-4DAA-95FD-5E86B16A9E44}" sibTransId="{3DFFB7F9-2476-467C-AFEA-6DE3FAB3E915}"/>
    <dgm:cxn modelId="{ECE64BC3-EE88-49B8-AF91-061F2526BCCD}" srcId="{9C4C4E3A-6EC8-482E-827F-2FD0487C4422}" destId="{586D094B-A057-44BB-B219-86D6E58514EC}" srcOrd="2" destOrd="0" parTransId="{9EE72B55-F737-4389-B4D7-66B433C19FE2}" sibTransId="{08406D46-919C-46B8-863C-0E94931152EA}"/>
    <dgm:cxn modelId="{59F0F2EA-A064-4CE2-B2B6-A60457172192}" type="presOf" srcId="{5420FFF0-7D38-4B6F-AF62-715FEC35727F}" destId="{3E0F3556-D942-43AA-886E-C8BB4EEF9327}" srcOrd="0" destOrd="0" presId="urn:microsoft.com/office/officeart/2005/8/layout/hierarchy6"/>
    <dgm:cxn modelId="{D8B424CB-94F7-4BFF-959B-C74B1D4D6D11}" type="presOf" srcId="{586D094B-A057-44BB-B219-86D6E58514EC}" destId="{50D73DB6-D8E9-480F-BDEB-B8A14261908D}" srcOrd="1" destOrd="0" presId="urn:microsoft.com/office/officeart/2005/8/layout/hierarchy6"/>
    <dgm:cxn modelId="{90A5A59C-0949-442E-893D-B61FE5230D70}" srcId="{9C4C4E3A-6EC8-482E-827F-2FD0487C4422}" destId="{5420FFF0-7D38-4B6F-AF62-715FEC35727F}" srcOrd="3" destOrd="0" parTransId="{3801BB92-6F00-434B-929E-2F602E641D40}" sibTransId="{2B32496C-4FC2-4957-8BB2-ECF4EFCFB031}"/>
    <dgm:cxn modelId="{8CDB45A7-0AF1-45CB-9D00-8113FA201F50}" srcId="{10C5E071-081D-403A-BA85-F8E97C59A122}" destId="{AA46AE47-6709-46B3-8422-6ED2828AA000}" srcOrd="1" destOrd="0" parTransId="{B4493FF1-1389-4FA5-B221-833729AD41CC}" sibTransId="{EDB4064D-FC7F-42EA-8271-DBA35FB0EE30}"/>
    <dgm:cxn modelId="{2822A38B-8AD6-4F94-AAFA-22A782A3E505}" srcId="{9C4C4E3A-6EC8-482E-827F-2FD0487C4422}" destId="{10C5E071-081D-403A-BA85-F8E97C59A122}" srcOrd="0" destOrd="0" parTransId="{FA3C1A0D-76B1-4265-815D-3860E5DCE78E}" sibTransId="{FB302B75-5EBF-4B20-BF11-6AFB6C1FB144}"/>
    <dgm:cxn modelId="{A5F7149E-1649-47B8-BB6C-CF315867FC50}" type="presParOf" srcId="{9BFA081E-C510-43E6-AAE4-C8BB8114F9CF}" destId="{B079F196-3A03-4453-97D5-3073A7AF3E72}" srcOrd="0" destOrd="0" presId="urn:microsoft.com/office/officeart/2005/8/layout/hierarchy6"/>
    <dgm:cxn modelId="{B65D7BFD-21C6-4DC5-B6F8-E0162336F10B}" type="presParOf" srcId="{B079F196-3A03-4453-97D5-3073A7AF3E72}" destId="{A0086109-6AFE-4C5E-A00F-6046E96DD133}" srcOrd="0" destOrd="0" presId="urn:microsoft.com/office/officeart/2005/8/layout/hierarchy6"/>
    <dgm:cxn modelId="{BC729954-0C8D-4279-910E-2919105DFD30}" type="presParOf" srcId="{B079F196-3A03-4453-97D5-3073A7AF3E72}" destId="{AB8993DD-64E5-477C-A463-96A35BA70355}" srcOrd="1" destOrd="0" presId="urn:microsoft.com/office/officeart/2005/8/layout/hierarchy6"/>
    <dgm:cxn modelId="{1FC459A5-FB06-4E22-B848-EE252D31DAF3}" type="presParOf" srcId="{AB8993DD-64E5-477C-A463-96A35BA70355}" destId="{E799566F-DF56-4E17-A09C-A2F0465A760A}" srcOrd="0" destOrd="0" presId="urn:microsoft.com/office/officeart/2005/8/layout/hierarchy6"/>
    <dgm:cxn modelId="{B264866F-DA89-48BE-96A6-8C4176788C04}" type="presParOf" srcId="{E799566F-DF56-4E17-A09C-A2F0465A760A}" destId="{FD737012-10F1-49ED-B85C-B56202022F63}" srcOrd="0" destOrd="0" presId="urn:microsoft.com/office/officeart/2005/8/layout/hierarchy6"/>
    <dgm:cxn modelId="{BA067B1C-9CDD-488B-B7A4-969FEE8547BA}" type="presParOf" srcId="{E799566F-DF56-4E17-A09C-A2F0465A760A}" destId="{0BEDD9B3-4EBC-4FC8-A616-0E6999B8F87B}" srcOrd="1" destOrd="0" presId="urn:microsoft.com/office/officeart/2005/8/layout/hierarchy6"/>
    <dgm:cxn modelId="{0FFFB9E0-246E-42C4-AB6B-6D389927C8F5}" type="presParOf" srcId="{0BEDD9B3-4EBC-4FC8-A616-0E6999B8F87B}" destId="{D0A661DB-9340-46D4-95BE-F770B567B543}" srcOrd="0" destOrd="0" presId="urn:microsoft.com/office/officeart/2005/8/layout/hierarchy6"/>
    <dgm:cxn modelId="{3AD2C781-5FE2-4289-94C8-44430009BC6D}" type="presParOf" srcId="{0BEDD9B3-4EBC-4FC8-A616-0E6999B8F87B}" destId="{3531EF9D-EF80-4400-B4FB-94D953026340}" srcOrd="1" destOrd="0" presId="urn:microsoft.com/office/officeart/2005/8/layout/hierarchy6"/>
    <dgm:cxn modelId="{C11D4C80-89B6-4862-AD45-7A3985126121}" type="presParOf" srcId="{3531EF9D-EF80-4400-B4FB-94D953026340}" destId="{95BCE8C4-76FF-46D6-B3E0-11F13A77F079}" srcOrd="0" destOrd="0" presId="urn:microsoft.com/office/officeart/2005/8/layout/hierarchy6"/>
    <dgm:cxn modelId="{2611BD82-2579-468F-8607-EF3E53C9B487}" type="presParOf" srcId="{3531EF9D-EF80-4400-B4FB-94D953026340}" destId="{CD11EDDC-FDFF-4EA7-ADEE-3A39775212A3}" srcOrd="1" destOrd="0" presId="urn:microsoft.com/office/officeart/2005/8/layout/hierarchy6"/>
    <dgm:cxn modelId="{23D765FB-0A3E-45B4-B7D3-651062BEC24B}" type="presParOf" srcId="{0BEDD9B3-4EBC-4FC8-A616-0E6999B8F87B}" destId="{F492957D-4557-44B8-98C3-5B7C70D630A5}" srcOrd="2" destOrd="0" presId="urn:microsoft.com/office/officeart/2005/8/layout/hierarchy6"/>
    <dgm:cxn modelId="{1FF5E2BE-B61E-43E3-AC92-881733C6FB44}" type="presParOf" srcId="{0BEDD9B3-4EBC-4FC8-A616-0E6999B8F87B}" destId="{D6DC6195-55F3-4E7F-832F-8BEF19FB94AD}" srcOrd="3" destOrd="0" presId="urn:microsoft.com/office/officeart/2005/8/layout/hierarchy6"/>
    <dgm:cxn modelId="{F978FFC4-CDDF-49E8-AB28-56CF5E9D39F0}" type="presParOf" srcId="{D6DC6195-55F3-4E7F-832F-8BEF19FB94AD}" destId="{6FF54A04-07A0-42D5-9A5C-F815B728BA4C}" srcOrd="0" destOrd="0" presId="urn:microsoft.com/office/officeart/2005/8/layout/hierarchy6"/>
    <dgm:cxn modelId="{5D6913C5-BFC9-4207-AFF9-F99238FA0FA6}" type="presParOf" srcId="{D6DC6195-55F3-4E7F-832F-8BEF19FB94AD}" destId="{CAD92A61-D3FD-4C60-8CEA-B2FD7C8D429A}" srcOrd="1" destOrd="0" presId="urn:microsoft.com/office/officeart/2005/8/layout/hierarchy6"/>
    <dgm:cxn modelId="{600FD119-44F3-43F0-824D-10C4F2415FDF}" type="presParOf" srcId="{9BFA081E-C510-43E6-AAE4-C8BB8114F9CF}" destId="{54D3CFF6-AFB8-476D-A5BC-2160E05DD444}" srcOrd="1" destOrd="0" presId="urn:microsoft.com/office/officeart/2005/8/layout/hierarchy6"/>
    <dgm:cxn modelId="{73A72DAE-09E6-4942-B02C-A1FCD3D02BBB}" type="presParOf" srcId="{54D3CFF6-AFB8-476D-A5BC-2160E05DD444}" destId="{489385A5-61EB-4634-B74A-265DDEDA9473}" srcOrd="0" destOrd="0" presId="urn:microsoft.com/office/officeart/2005/8/layout/hierarchy6"/>
    <dgm:cxn modelId="{4DB09686-B883-4B8A-8164-25BFFC4E5F47}" type="presParOf" srcId="{489385A5-61EB-4634-B74A-265DDEDA9473}" destId="{28125845-5E55-45EE-A07C-F6AA90C3980B}" srcOrd="0" destOrd="0" presId="urn:microsoft.com/office/officeart/2005/8/layout/hierarchy6"/>
    <dgm:cxn modelId="{BD9CB2BB-18C0-45FF-B583-06126FDFFD4A}" type="presParOf" srcId="{489385A5-61EB-4634-B74A-265DDEDA9473}" destId="{50960C0D-7EAB-4365-BBFF-F19FD5E45CEC}" srcOrd="1" destOrd="0" presId="urn:microsoft.com/office/officeart/2005/8/layout/hierarchy6"/>
    <dgm:cxn modelId="{BFC2A1D6-EA19-49EC-844D-C147188DA42E}" type="presParOf" srcId="{54D3CFF6-AFB8-476D-A5BC-2160E05DD444}" destId="{FB481517-E349-4B23-9282-2C2A35F05237}" srcOrd="1" destOrd="0" presId="urn:microsoft.com/office/officeart/2005/8/layout/hierarchy6"/>
    <dgm:cxn modelId="{2228B385-88E3-49B4-96EE-10E4A4171F92}" type="presParOf" srcId="{FB481517-E349-4B23-9282-2C2A35F05237}" destId="{F1FC1BBE-C9CC-4EB7-A97A-9C582AC505F5}" srcOrd="0" destOrd="0" presId="urn:microsoft.com/office/officeart/2005/8/layout/hierarchy6"/>
    <dgm:cxn modelId="{C989B91A-5B52-4C1F-86DB-4F97BC96392C}" type="presParOf" srcId="{54D3CFF6-AFB8-476D-A5BC-2160E05DD444}" destId="{573D8B50-11D3-4B1E-9ABF-52BEEBAD6E2C}" srcOrd="2" destOrd="0" presId="urn:microsoft.com/office/officeart/2005/8/layout/hierarchy6"/>
    <dgm:cxn modelId="{9B659678-9B14-4577-845D-2281380CE3FB}" type="presParOf" srcId="{573D8B50-11D3-4B1E-9ABF-52BEEBAD6E2C}" destId="{457659A7-F38C-4A5B-A579-0A98B93312C6}" srcOrd="0" destOrd="0" presId="urn:microsoft.com/office/officeart/2005/8/layout/hierarchy6"/>
    <dgm:cxn modelId="{60D0F5DD-B2AD-46DB-A42A-52D8B712290A}" type="presParOf" srcId="{573D8B50-11D3-4B1E-9ABF-52BEEBAD6E2C}" destId="{50D73DB6-D8E9-480F-BDEB-B8A14261908D}" srcOrd="1" destOrd="0" presId="urn:microsoft.com/office/officeart/2005/8/layout/hierarchy6"/>
    <dgm:cxn modelId="{22B33691-BAFF-43AA-A085-7FE299E1FA1C}" type="presParOf" srcId="{54D3CFF6-AFB8-476D-A5BC-2160E05DD444}" destId="{D9C4B44C-600E-45E4-A826-79CEB9C3DCAF}" srcOrd="3" destOrd="0" presId="urn:microsoft.com/office/officeart/2005/8/layout/hierarchy6"/>
    <dgm:cxn modelId="{C58530D7-0D60-4E52-82B3-BB46ABFF89FF}" type="presParOf" srcId="{D9C4B44C-600E-45E4-A826-79CEB9C3DCAF}" destId="{1B2560EE-FE30-454A-A047-5C1A3044696A}" srcOrd="0" destOrd="0" presId="urn:microsoft.com/office/officeart/2005/8/layout/hierarchy6"/>
    <dgm:cxn modelId="{F450A26F-ED6A-4DC2-B815-BAD7A9EA880D}" type="presParOf" srcId="{54D3CFF6-AFB8-476D-A5BC-2160E05DD444}" destId="{2F1CC3D9-70E0-48FD-957C-10C484AB4A63}" srcOrd="4" destOrd="0" presId="urn:microsoft.com/office/officeart/2005/8/layout/hierarchy6"/>
    <dgm:cxn modelId="{8901DD0C-BE08-4982-BE42-99A77C2759F7}" type="presParOf" srcId="{2F1CC3D9-70E0-48FD-957C-10C484AB4A63}" destId="{3E0F3556-D942-43AA-886E-C8BB4EEF9327}" srcOrd="0" destOrd="0" presId="urn:microsoft.com/office/officeart/2005/8/layout/hierarchy6"/>
    <dgm:cxn modelId="{87C58BDE-049C-423B-8E68-F9AEF2F905EC}" type="presParOf" srcId="{2F1CC3D9-70E0-48FD-957C-10C484AB4A63}" destId="{0AE8625D-893E-48E3-A1D3-4B743083479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F3556-D942-43AA-886E-C8BB4EEF9327}">
      <dsp:nvSpPr>
        <dsp:cNvPr id="0" name=""/>
        <dsp:cNvSpPr/>
      </dsp:nvSpPr>
      <dsp:spPr>
        <a:xfrm>
          <a:off x="214177" y="4464494"/>
          <a:ext cx="8570798" cy="1000320"/>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r>
            <a:rPr lang="es-AR" sz="1000" b="0" i="0" kern="1200" dirty="0" smtClean="0"/>
            <a:t>Hay que tener en cuenta que nuestra función como cuidadores no es hacer el camino por ellos, ni hacerles felices en todo momento, sino prepararles para la vida”.</a:t>
          </a:r>
          <a:endParaRPr lang="es-AR" sz="1000" b="0" i="0" kern="1200" dirty="0"/>
        </a:p>
      </dsp:txBody>
      <dsp:txXfrm>
        <a:off x="214177" y="4464494"/>
        <a:ext cx="2571239" cy="1000320"/>
      </dsp:txXfrm>
    </dsp:sp>
    <dsp:sp modelId="{457659A7-F38C-4A5B-A579-0A98B93312C6}">
      <dsp:nvSpPr>
        <dsp:cNvPr id="0" name=""/>
        <dsp:cNvSpPr/>
      </dsp:nvSpPr>
      <dsp:spPr>
        <a:xfrm>
          <a:off x="0" y="2644744"/>
          <a:ext cx="8784976" cy="1000320"/>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_tradnl" sz="1000" kern="1200" dirty="0" smtClean="0"/>
            <a:t>No se trata de aspirar a ser  cuidadores perfectos, si no de saber donde poner el foco </a:t>
          </a:r>
          <a:endParaRPr lang="es-AR" sz="1000" kern="1200" dirty="0"/>
        </a:p>
      </dsp:txBody>
      <dsp:txXfrm>
        <a:off x="0" y="2644744"/>
        <a:ext cx="2635492" cy="1000320"/>
      </dsp:txXfrm>
    </dsp:sp>
    <dsp:sp modelId="{28125845-5E55-45EE-A07C-F6AA90C3980B}">
      <dsp:nvSpPr>
        <dsp:cNvPr id="0" name=""/>
        <dsp:cNvSpPr/>
      </dsp:nvSpPr>
      <dsp:spPr>
        <a:xfrm>
          <a:off x="0" y="773258"/>
          <a:ext cx="8784976" cy="1000320"/>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AR" sz="1000" b="0" i="0" kern="1200" dirty="0" smtClean="0"/>
            <a:t>Lejos de seguir un manual de instrucciones, con un detallado paso a paso de cómo debemos educar a nuestros hijos</a:t>
          </a:r>
          <a:endParaRPr lang="es-AR" sz="1000" kern="1200" dirty="0"/>
        </a:p>
      </dsp:txBody>
      <dsp:txXfrm>
        <a:off x="0" y="773258"/>
        <a:ext cx="2635492" cy="1000320"/>
      </dsp:txXfrm>
    </dsp:sp>
    <dsp:sp modelId="{FD737012-10F1-49ED-B85C-B56202022F63}">
      <dsp:nvSpPr>
        <dsp:cNvPr id="0" name=""/>
        <dsp:cNvSpPr/>
      </dsp:nvSpPr>
      <dsp:spPr>
        <a:xfrm>
          <a:off x="2949731" y="293688"/>
          <a:ext cx="5835244" cy="1409159"/>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ndalus" pitchFamily="18" charset="-78"/>
              <a:cs typeface="Andalus" pitchFamily="18" charset="-78"/>
            </a:rPr>
            <a:t>Esta metodología busca encontrar una base sólida para los cuidadores ,creando un ambiente sano en casa, que les haga capaces de  actuar ante las situaciones más diversas que le planteen sus hijos y en las que el objetivo sea siempre el aprendizaje.</a:t>
          </a:r>
          <a:endParaRPr lang="es-AR" sz="1600" kern="1200" dirty="0">
            <a:latin typeface="Andalus" pitchFamily="18" charset="-78"/>
            <a:cs typeface="Andalus" pitchFamily="18" charset="-78"/>
          </a:endParaRPr>
        </a:p>
      </dsp:txBody>
      <dsp:txXfrm>
        <a:off x="2991004" y="334961"/>
        <a:ext cx="5752698" cy="1326613"/>
      </dsp:txXfrm>
    </dsp:sp>
    <dsp:sp modelId="{D0A661DB-9340-46D4-95BE-F770B567B543}">
      <dsp:nvSpPr>
        <dsp:cNvPr id="0" name=""/>
        <dsp:cNvSpPr/>
      </dsp:nvSpPr>
      <dsp:spPr>
        <a:xfrm>
          <a:off x="5637902" y="1702847"/>
          <a:ext cx="229451" cy="749248"/>
        </a:xfrm>
        <a:custGeom>
          <a:avLst/>
          <a:gdLst/>
          <a:ahLst/>
          <a:cxnLst/>
          <a:rect l="0" t="0" r="0" b="0"/>
          <a:pathLst>
            <a:path>
              <a:moveTo>
                <a:pt x="229451" y="0"/>
              </a:moveTo>
              <a:lnTo>
                <a:pt x="229451" y="374624"/>
              </a:lnTo>
              <a:lnTo>
                <a:pt x="0" y="374624"/>
              </a:lnTo>
              <a:lnTo>
                <a:pt x="0" y="749248"/>
              </a:lnTo>
            </a:path>
          </a:pathLst>
        </a:custGeom>
        <a:noFill/>
        <a:ln w="425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BCE8C4-76FF-46D6-B3E0-11F13A77F079}">
      <dsp:nvSpPr>
        <dsp:cNvPr id="0" name=""/>
        <dsp:cNvSpPr/>
      </dsp:nvSpPr>
      <dsp:spPr>
        <a:xfrm>
          <a:off x="5012701" y="2452096"/>
          <a:ext cx="1250400" cy="83360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s-AR" sz="2200" kern="1200"/>
        </a:p>
      </dsp:txBody>
      <dsp:txXfrm>
        <a:off x="5037116" y="2476511"/>
        <a:ext cx="1201570" cy="784770"/>
      </dsp:txXfrm>
    </dsp:sp>
    <dsp:sp modelId="{F492957D-4557-44B8-98C3-5B7C70D630A5}">
      <dsp:nvSpPr>
        <dsp:cNvPr id="0" name=""/>
        <dsp:cNvSpPr/>
      </dsp:nvSpPr>
      <dsp:spPr>
        <a:xfrm>
          <a:off x="5417243" y="1702847"/>
          <a:ext cx="450109" cy="405521"/>
        </a:xfrm>
        <a:custGeom>
          <a:avLst/>
          <a:gdLst/>
          <a:ahLst/>
          <a:cxnLst/>
          <a:rect l="0" t="0" r="0" b="0"/>
          <a:pathLst>
            <a:path>
              <a:moveTo>
                <a:pt x="450109" y="0"/>
              </a:moveTo>
              <a:lnTo>
                <a:pt x="450109" y="202760"/>
              </a:lnTo>
              <a:lnTo>
                <a:pt x="0" y="202760"/>
              </a:lnTo>
              <a:lnTo>
                <a:pt x="0" y="405521"/>
              </a:lnTo>
            </a:path>
          </a:pathLst>
        </a:custGeom>
        <a:noFill/>
        <a:ln w="425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F54A04-07A0-42D5-9A5C-F815B728BA4C}">
      <dsp:nvSpPr>
        <dsp:cNvPr id="0" name=""/>
        <dsp:cNvSpPr/>
      </dsp:nvSpPr>
      <dsp:spPr>
        <a:xfrm>
          <a:off x="3245760" y="2108369"/>
          <a:ext cx="4342966" cy="210013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b="0" i="0" kern="1200" dirty="0" smtClean="0">
              <a:latin typeface="Andalus" pitchFamily="18" charset="-78"/>
              <a:cs typeface="Andalus" pitchFamily="18" charset="-78"/>
            </a:rPr>
            <a:t>Pero cuando uno empieza a educar en positivo, el ambiente familiar mejora de forma notable, aún a pesar de que sus verdaderos frutos se recogen a largo plazo</a:t>
          </a:r>
          <a:endParaRPr lang="es-AR" sz="1600" b="0" kern="1200" dirty="0">
            <a:latin typeface="Andalus" pitchFamily="18" charset="-78"/>
            <a:cs typeface="Andalus" pitchFamily="18" charset="-78"/>
          </a:endParaRPr>
        </a:p>
      </dsp:txBody>
      <dsp:txXfrm>
        <a:off x="3307271" y="2169880"/>
        <a:ext cx="4219944" cy="19771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8" name="7 Marcador de pie de página"/>
          <p:cNvSpPr>
            <a:spLocks noGrp="1"/>
          </p:cNvSpPr>
          <p:nvPr>
            <p:ph type="ftr" sz="quarter" idx="11"/>
          </p:nvPr>
        </p:nvSpPr>
        <p:spPr/>
        <p:txBody>
          <a:bodyPr/>
          <a:lstStyle/>
          <a:p>
            <a:endParaRPr lang="es-AR"/>
          </a:p>
        </p:txBody>
      </p:sp>
      <p:sp>
        <p:nvSpPr>
          <p:cNvPr id="11" name="10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674B75F-5EAA-4F77-848B-D8C83B52DF05}" type="datetimeFigureOut">
              <a:rPr lang="es-AR" smtClean="0"/>
              <a:t>14/4/2025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2B9E551-98E9-44E2-AD3A-9D6CACCAD845}" type="slidenum">
              <a:rPr lang="es-AR" smtClean="0"/>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674B75F-5EAA-4F77-848B-D8C83B52DF05}" type="datetimeFigureOut">
              <a:rPr lang="es-AR" smtClean="0"/>
              <a:t>14/4/2025</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A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2B9E551-98E9-44E2-AD3A-9D6CACCAD845}"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hola.com/tags/educacion-infantil/"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ola.com/tags/maternidad/" TargetMode="External"/><Relationship Id="rId2" Type="http://schemas.openxmlformats.org/officeDocument/2006/relationships/hyperlink" Target="https://www.hola.com/ninos/20210409187504/educacion-colegios-cambios-tras-la-pandemia-sw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hola.com/ninos/20210415187871/como-trabajar-la-autoestima-de-tus-hijos-swn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hola.com/ninos/20210315186032/actividades-para-ninos-juego-libre-beneficios-tg-sw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ola.com/ninos/galeria/20210310185721/ver-series-peliculas-con-ninos-swng/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636912"/>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Educación en positivo </a:t>
            </a:r>
            <a:endParaRPr lang="es-AR"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3 CuadroTexto"/>
          <p:cNvSpPr txBox="1"/>
          <p:nvPr/>
        </p:nvSpPr>
        <p:spPr>
          <a:xfrm>
            <a:off x="6414902" y="5661248"/>
            <a:ext cx="2480936" cy="1015663"/>
          </a:xfrm>
          <a:prstGeom prst="rect">
            <a:avLst/>
          </a:prstGeom>
          <a:noFill/>
        </p:spPr>
        <p:txBody>
          <a:bodyPr wrap="none" rtlCol="0">
            <a:spAutoFit/>
          </a:bodyPr>
          <a:lstStyle/>
          <a:p>
            <a:pPr algn="ctr"/>
            <a:r>
              <a:rPr lang="es-ES_tradnl" sz="1400" b="1" i="1" dirty="0" smtClean="0">
                <a:solidFill>
                  <a:srgbClr val="00B0F0"/>
                </a:solidFill>
              </a:rPr>
              <a:t>taller </a:t>
            </a:r>
            <a:r>
              <a:rPr lang="es-ES_tradnl" sz="1400" b="1" i="1" dirty="0" smtClean="0">
                <a:solidFill>
                  <a:srgbClr val="00B0F0"/>
                </a:solidFill>
              </a:rPr>
              <a:t>para la familia</a:t>
            </a:r>
          </a:p>
          <a:p>
            <a:pPr algn="ctr"/>
            <a:r>
              <a:rPr lang="es-ES_tradnl" sz="1400" b="1" i="1" dirty="0" smtClean="0">
                <a:solidFill>
                  <a:srgbClr val="00B0F0"/>
                </a:solidFill>
              </a:rPr>
              <a:t>Catalina Soto</a:t>
            </a:r>
          </a:p>
          <a:p>
            <a:pPr algn="ctr"/>
            <a:r>
              <a:rPr lang="es-ES_tradnl" sz="1400" b="1" i="1" dirty="0" smtClean="0">
                <a:solidFill>
                  <a:srgbClr val="00B0F0"/>
                </a:solidFill>
              </a:rPr>
              <a:t>Natalia Muñoz</a:t>
            </a:r>
          </a:p>
          <a:p>
            <a:endParaRPr lang="es-AR" dirty="0"/>
          </a:p>
        </p:txBody>
      </p:sp>
    </p:spTree>
    <p:extLst>
      <p:ext uri="{BB962C8B-B14F-4D97-AF65-F5344CB8AC3E}">
        <p14:creationId xmlns:p14="http://schemas.microsoft.com/office/powerpoint/2010/main" val="88592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fontAlgn="base"/>
            <a:r>
              <a:rPr lang="es-AR" b="1" dirty="0"/>
              <a:t>Conectar antes de redirigir.</a:t>
            </a:r>
            <a:r>
              <a:rPr lang="es-AR" dirty="0"/>
              <a:t> Cuando cometen un error, no hay que tener prisa en corregir. Y aunque una emoción tan fuerte como la ira, por ejemplo, hace que tomemos decisiones en caliente, hay que priorizar siempre el estar calmados para reparar y adquirir un aprendizaje real. </a:t>
            </a:r>
            <a:r>
              <a:rPr lang="es-AR" dirty="0" smtClean="0"/>
              <a:t>“</a:t>
            </a:r>
            <a:r>
              <a:rPr lang="es-AR" dirty="0"/>
              <a:t>no hay que educar en </a:t>
            </a:r>
            <a:r>
              <a:rPr lang="es-AR" dirty="0" smtClean="0"/>
              <a:t>con ira”.</a:t>
            </a:r>
          </a:p>
          <a:p>
            <a:pPr fontAlgn="base"/>
            <a:endParaRPr lang="es-ES_tradnl" dirty="0"/>
          </a:p>
          <a:p>
            <a:pPr fontAlgn="base"/>
            <a:endParaRPr lang="es-AR" dirty="0"/>
          </a:p>
          <a:p>
            <a:pPr fontAlgn="base"/>
            <a:r>
              <a:rPr lang="es-AR" b="1" dirty="0"/>
              <a:t>No penalizar el error.</a:t>
            </a:r>
            <a:r>
              <a:rPr lang="es-AR" dirty="0"/>
              <a:t> Cuando tomen una mala decisión, en lugar de castigar, humillar, gritar o amenazar, hay que enfocarse en la búsqueda de las soluciones. Para ello, de nuevo, es vital una actitud tranquila, ayudándole a ver cómo podemos solucionarlo juntos. Si tus hijos no están entrenados para encontrar soluciones, es normal, se trata de entrenar, tanto por su parte como por la nuestra. Y, para entrenar, hay que confiar.</a:t>
            </a:r>
          </a:p>
          <a:p>
            <a:endParaRPr lang="es-AR" dirty="0"/>
          </a:p>
        </p:txBody>
      </p:sp>
      <p:sp>
        <p:nvSpPr>
          <p:cNvPr id="4" name="3 Elipse"/>
          <p:cNvSpPr/>
          <p:nvPr/>
        </p:nvSpPr>
        <p:spPr>
          <a:xfrm>
            <a:off x="513201" y="6206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4</a:t>
            </a:r>
            <a:endParaRPr lang="es-AR" dirty="0"/>
          </a:p>
        </p:txBody>
      </p:sp>
      <p:sp>
        <p:nvSpPr>
          <p:cNvPr id="5" name="4 Elipse"/>
          <p:cNvSpPr/>
          <p:nvPr/>
        </p:nvSpPr>
        <p:spPr>
          <a:xfrm>
            <a:off x="513201" y="24208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5</a:t>
            </a:r>
            <a:endParaRPr lang="es-AR" dirty="0"/>
          </a:p>
        </p:txBody>
      </p:sp>
      <p:sp>
        <p:nvSpPr>
          <p:cNvPr id="7" name="6 Rectángulo"/>
          <p:cNvSpPr/>
          <p:nvPr/>
        </p:nvSpPr>
        <p:spPr>
          <a:xfrm>
            <a:off x="1043608" y="4365104"/>
            <a:ext cx="6696744" cy="923330"/>
          </a:xfrm>
          <a:prstGeom prst="rect">
            <a:avLst/>
          </a:prstGeom>
        </p:spPr>
        <p:txBody>
          <a:bodyPr wrap="square">
            <a:spAutoFit/>
          </a:bodyPr>
          <a:lstStyle/>
          <a:p>
            <a:endParaRPr lang="es-ES_tradnl" b="1" dirty="0" smtClean="0">
              <a:solidFill>
                <a:schemeClr val="bg1"/>
              </a:solidFill>
            </a:endParaRPr>
          </a:p>
          <a:p>
            <a:endParaRPr lang="es-ES_tradnl" b="1" dirty="0">
              <a:solidFill>
                <a:schemeClr val="bg1"/>
              </a:solidFill>
            </a:endParaRPr>
          </a:p>
          <a:p>
            <a:endParaRPr lang="es-AR" b="1" dirty="0">
              <a:solidFill>
                <a:schemeClr val="bg1"/>
              </a:solidFill>
            </a:endParaRPr>
          </a:p>
        </p:txBody>
      </p:sp>
    </p:spTree>
    <p:extLst>
      <p:ext uri="{BB962C8B-B14F-4D97-AF65-F5344CB8AC3E}">
        <p14:creationId xmlns:p14="http://schemas.microsoft.com/office/powerpoint/2010/main" val="39864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80" r="47831"/>
          <a:stretch/>
        </p:blipFill>
        <p:spPr bwMode="auto">
          <a:xfrm>
            <a:off x="1907704" y="404664"/>
            <a:ext cx="4732775" cy="468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835696" y="5244955"/>
            <a:ext cx="5000087" cy="707886"/>
          </a:xfrm>
          <a:prstGeom prst="rect">
            <a:avLst/>
          </a:prstGeom>
          <a:noFill/>
        </p:spPr>
        <p:txBody>
          <a:bodyPr wrap="none" rtlCol="0">
            <a:spAutoFit/>
          </a:bodyPr>
          <a:lstStyle/>
          <a:p>
            <a:r>
              <a:rPr lang="es-ES_tradnl" sz="4000" b="1" dirty="0" smtClean="0">
                <a:solidFill>
                  <a:srgbClr val="FF0000"/>
                </a:solidFill>
                <a:latin typeface="Andalus" pitchFamily="18" charset="-78"/>
                <a:cs typeface="Andalus" pitchFamily="18" charset="-78"/>
              </a:rPr>
              <a:t>Crianza más tranquila </a:t>
            </a:r>
            <a:endParaRPr lang="es-AR" sz="4000" b="1"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363260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183880" cy="1051560"/>
          </a:xfrm>
        </p:spPr>
        <p:txBody>
          <a:bodyPr/>
          <a:lstStyle/>
          <a:p>
            <a:r>
              <a:rPr lang="es-ES_tradnl" dirty="0" smtClean="0"/>
              <a:t>En conclusión </a:t>
            </a:r>
            <a:endParaRPr lang="es-AR" dirty="0"/>
          </a:p>
        </p:txBody>
      </p:sp>
      <p:sp>
        <p:nvSpPr>
          <p:cNvPr id="5" name="4 Llamada de nube"/>
          <p:cNvSpPr/>
          <p:nvPr/>
        </p:nvSpPr>
        <p:spPr>
          <a:xfrm rot="741859">
            <a:off x="3953267" y="502122"/>
            <a:ext cx="4765857" cy="3480568"/>
          </a:xfrm>
          <a:prstGeom prst="cloudCallout">
            <a:avLst>
              <a:gd name="adj1" fmla="val 52961"/>
              <a:gd name="adj2" fmla="val 70087"/>
            </a:avLst>
          </a:prstGeom>
        </p:spPr>
        <p:style>
          <a:lnRef idx="1">
            <a:schemeClr val="dk1"/>
          </a:lnRef>
          <a:fillRef idx="2">
            <a:schemeClr val="dk1"/>
          </a:fillRef>
          <a:effectRef idx="1">
            <a:schemeClr val="dk1"/>
          </a:effectRef>
          <a:fontRef idx="minor">
            <a:schemeClr val="dk1"/>
          </a:fontRef>
        </p:style>
        <p:txBody>
          <a:bodyPr rtlCol="0" anchor="ctr"/>
          <a:lstStyle/>
          <a:p>
            <a:r>
              <a:rPr lang="es-AR" sz="1200" dirty="0"/>
              <a:t>la </a:t>
            </a:r>
            <a:r>
              <a:rPr lang="es-AR" sz="1200" b="1" dirty="0"/>
              <a:t>crianza en positivo</a:t>
            </a:r>
            <a:r>
              <a:rPr lang="es-AR" sz="1200" dirty="0"/>
              <a:t> consiste en educar niños felices, desde el respeto y el amor hacía ellos. </a:t>
            </a:r>
          </a:p>
          <a:p>
            <a:r>
              <a:rPr lang="es-AR" sz="1200" dirty="0"/>
              <a:t>Fomentando y desarrollando habilidades y capacidades para que se conviertan en un adulto empático, autónomo, comunicativo…</a:t>
            </a:r>
          </a:p>
        </p:txBody>
      </p:sp>
      <p:sp>
        <p:nvSpPr>
          <p:cNvPr id="6" name="5 Llamada de nube"/>
          <p:cNvSpPr/>
          <p:nvPr/>
        </p:nvSpPr>
        <p:spPr>
          <a:xfrm rot="20990435">
            <a:off x="524076" y="2761508"/>
            <a:ext cx="4141828" cy="3145996"/>
          </a:xfrm>
          <a:prstGeom prst="cloudCallout">
            <a:avLst>
              <a:gd name="adj1" fmla="val -59136"/>
              <a:gd name="adj2" fmla="val 59256"/>
            </a:avLst>
          </a:prstGeom>
        </p:spPr>
        <p:style>
          <a:lnRef idx="1">
            <a:schemeClr val="dk1"/>
          </a:lnRef>
          <a:fillRef idx="2">
            <a:schemeClr val="dk1"/>
          </a:fillRef>
          <a:effectRef idx="1">
            <a:schemeClr val="dk1"/>
          </a:effectRef>
          <a:fontRef idx="minor">
            <a:schemeClr val="dk1"/>
          </a:fontRef>
        </p:style>
        <p:txBody>
          <a:bodyPr rtlCol="0" anchor="ctr"/>
          <a:lstStyle/>
          <a:p>
            <a:r>
              <a:rPr lang="es-AR" sz="1200" dirty="0"/>
              <a:t>Con este tipo de crianza los niños se sienten que </a:t>
            </a:r>
            <a:r>
              <a:rPr lang="es-AR" sz="1200" b="1" dirty="0"/>
              <a:t>pertenecen</a:t>
            </a:r>
            <a:r>
              <a:rPr lang="es-AR" sz="1200" dirty="0"/>
              <a:t>, </a:t>
            </a:r>
            <a:r>
              <a:rPr lang="es-AR" sz="1200" b="1" dirty="0"/>
              <a:t>queridos</a:t>
            </a:r>
            <a:r>
              <a:rPr lang="es-AR" sz="1200" dirty="0"/>
              <a:t> y </a:t>
            </a:r>
            <a:r>
              <a:rPr lang="es-AR" sz="1200" b="1" dirty="0"/>
              <a:t>valiosos</a:t>
            </a:r>
            <a:r>
              <a:rPr lang="es-AR" sz="1200" dirty="0"/>
              <a:t>.</a:t>
            </a:r>
          </a:p>
          <a:p>
            <a:r>
              <a:rPr lang="es-AR" sz="1200" dirty="0"/>
              <a:t>Los niños se desarrollan de forma </a:t>
            </a:r>
            <a:r>
              <a:rPr lang="es-AR" sz="1200" b="1" dirty="0"/>
              <a:t>constructiva</a:t>
            </a:r>
            <a:r>
              <a:rPr lang="es-AR" sz="1200" dirty="0"/>
              <a:t>; la clave es el </a:t>
            </a:r>
            <a:r>
              <a:rPr lang="es-AR" sz="1200" b="1" dirty="0"/>
              <a:t>amor</a:t>
            </a:r>
            <a:r>
              <a:rPr lang="es-AR" sz="1200" dirty="0"/>
              <a:t> y una buena </a:t>
            </a:r>
            <a:r>
              <a:rPr lang="es-AR" sz="1200" b="1" dirty="0"/>
              <a:t>comunicación</a:t>
            </a:r>
            <a:r>
              <a:rPr lang="es-AR" sz="1200" dirty="0"/>
              <a:t>.</a:t>
            </a:r>
          </a:p>
          <a:p>
            <a:r>
              <a:rPr lang="es-AR" sz="1200" dirty="0"/>
              <a:t>Poner en práctica la crianza positiva desde hoy mismo, es muy fácil.</a:t>
            </a:r>
          </a:p>
        </p:txBody>
      </p:sp>
      <p:sp>
        <p:nvSpPr>
          <p:cNvPr id="9" name="8 Flecha abajo"/>
          <p:cNvSpPr/>
          <p:nvPr/>
        </p:nvSpPr>
        <p:spPr>
          <a:xfrm>
            <a:off x="5994156" y="792688"/>
            <a:ext cx="68407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abajo"/>
          <p:cNvSpPr/>
          <p:nvPr/>
        </p:nvSpPr>
        <p:spPr>
          <a:xfrm rot="5079223">
            <a:off x="5004048" y="4200547"/>
            <a:ext cx="68407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9597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556792"/>
            <a:ext cx="8183880" cy="4187952"/>
          </a:xfrm>
        </p:spPr>
        <p:txBody>
          <a:bodyPr>
            <a:normAutofit fontScale="77500" lnSpcReduction="20000"/>
          </a:bodyPr>
          <a:lstStyle/>
          <a:p>
            <a:r>
              <a:rPr lang="es-AR" dirty="0"/>
              <a:t>Amor y cariño hacía el niño.</a:t>
            </a:r>
          </a:p>
          <a:p>
            <a:r>
              <a:rPr lang="es-AR" dirty="0"/>
              <a:t>Conoce al niño, sus intereses, inquietudes, capacidades...</a:t>
            </a:r>
          </a:p>
          <a:p>
            <a:r>
              <a:rPr lang="es-AR" dirty="0"/>
              <a:t>Ponerse a su altura, ganara en confianza y no se sentirá diferente a ti ni inferior.</a:t>
            </a:r>
          </a:p>
          <a:p>
            <a:r>
              <a:rPr lang="es-AR" dirty="0"/>
              <a:t>Comunicación y sentido de pertenencia, dialoga con el niño constantemente, así siente que es tenido en cuenta.</a:t>
            </a:r>
          </a:p>
          <a:p>
            <a:r>
              <a:rPr lang="es-AR" dirty="0"/>
              <a:t>Respeto hacía el niño, si tu le respetas, él te respetará a ti.</a:t>
            </a:r>
          </a:p>
          <a:p>
            <a:r>
              <a:rPr lang="es-AR" dirty="0"/>
              <a:t>Emociones, aprender a diferenciar y controlar tus </a:t>
            </a:r>
            <a:r>
              <a:rPr lang="es-AR" dirty="0" smtClean="0"/>
              <a:t>emociones , </a:t>
            </a:r>
            <a:r>
              <a:rPr lang="es-AR" dirty="0"/>
              <a:t>el niño aprenderá de tu ejemplo.</a:t>
            </a:r>
          </a:p>
          <a:p>
            <a:r>
              <a:rPr lang="es-AR" dirty="0"/>
              <a:t>Autonomía, al ser capaz de hacer las cosas por sí mismo, su autoestima aumenta.</a:t>
            </a:r>
          </a:p>
          <a:p>
            <a:endParaRPr lang="es-AR" dirty="0"/>
          </a:p>
        </p:txBody>
      </p:sp>
      <p:sp>
        <p:nvSpPr>
          <p:cNvPr id="4" name="3 CuadroTexto"/>
          <p:cNvSpPr txBox="1"/>
          <p:nvPr/>
        </p:nvSpPr>
        <p:spPr>
          <a:xfrm>
            <a:off x="1137899" y="729126"/>
            <a:ext cx="3962560" cy="584775"/>
          </a:xfrm>
          <a:prstGeom prst="rect">
            <a:avLst/>
          </a:prstGeom>
          <a:noFill/>
        </p:spPr>
        <p:txBody>
          <a:bodyPr wrap="none" rtlCol="0">
            <a:spAutoFit/>
          </a:bodyPr>
          <a:lstStyle/>
          <a:p>
            <a:r>
              <a:rPr lang="es-ES_tradnl" sz="3200" dirty="0" smtClean="0">
                <a:solidFill>
                  <a:srgbClr val="FF0000"/>
                </a:solidFill>
              </a:rPr>
              <a:t>Recuerda tener ….</a:t>
            </a:r>
            <a:endParaRPr lang="es-AR" sz="3200" dirty="0">
              <a:solidFill>
                <a:srgbClr val="FF0000"/>
              </a:solidFill>
            </a:endParaRPr>
          </a:p>
        </p:txBody>
      </p:sp>
    </p:spTree>
    <p:extLst>
      <p:ext uri="{BB962C8B-B14F-4D97-AF65-F5344CB8AC3E}">
        <p14:creationId xmlns:p14="http://schemas.microsoft.com/office/powerpoint/2010/main" val="114857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a:t>https://</a:t>
            </a:r>
            <a:r>
              <a:rPr lang="es-AR" dirty="0" smtClean="0"/>
              <a:t>www.youtube.com/watch?v=w75f0YNb9hs</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0925"/>
            <a:ext cx="7620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65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2047" y="5445224"/>
            <a:ext cx="8183880" cy="1051560"/>
          </a:xfrm>
        </p:spPr>
        <p:txBody>
          <a:bodyPr>
            <a:normAutofit/>
          </a:bodyPr>
          <a:lstStyle/>
          <a:p>
            <a:r>
              <a:rPr lang="es-ES_tradnl" sz="2400" dirty="0" smtClean="0">
                <a:solidFill>
                  <a:srgbClr val="00B050"/>
                </a:solidFill>
                <a:effectLst>
                  <a:outerShdw blurRad="50800" dist="38100" dir="16200000" rotWithShape="0">
                    <a:prstClr val="black">
                      <a:alpha val="40000"/>
                    </a:prstClr>
                  </a:outerShdw>
                </a:effectLst>
                <a:latin typeface="Aharoni" pitchFamily="2" charset="-79"/>
                <a:cs typeface="Aharoni" pitchFamily="2" charset="-79"/>
              </a:rPr>
              <a:t>Lo que sabemos….</a:t>
            </a:r>
            <a:endParaRPr lang="es-AR" sz="2400" dirty="0">
              <a:solidFill>
                <a:srgbClr val="00B050"/>
              </a:solidFill>
              <a:effectLst>
                <a:outerShdw blurRad="50800" dist="38100" dir="16200000" rotWithShape="0">
                  <a:prstClr val="black">
                    <a:alpha val="40000"/>
                  </a:prstClr>
                </a:outerShdw>
              </a:effectLst>
              <a:latin typeface="Aharoni" pitchFamily="2" charset="-79"/>
              <a:cs typeface="Aharoni" pitchFamily="2" charset="-79"/>
            </a:endParaRPr>
          </a:p>
        </p:txBody>
      </p:sp>
      <p:pic>
        <p:nvPicPr>
          <p:cNvPr id="4098"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14017">
            <a:off x="5221408" y="451816"/>
            <a:ext cx="3433602" cy="31039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84950" y="3140968"/>
            <a:ext cx="3660016" cy="30228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99592" y="1052735"/>
            <a:ext cx="7416823" cy="4801314"/>
          </a:xfrm>
          <a:prstGeom prst="rect">
            <a:avLst/>
          </a:prstGeom>
          <a:noFill/>
        </p:spPr>
        <p:txBody>
          <a:bodyPr wrap="square" rtlCol="0">
            <a:spAutoFit/>
          </a:bodyPr>
          <a:lstStyle/>
          <a:p>
            <a:r>
              <a:rPr lang="es-AR" dirty="0" smtClean="0"/>
              <a:t>Antes ….</a:t>
            </a:r>
            <a:br>
              <a:rPr lang="es-AR" dirty="0" smtClean="0"/>
            </a:br>
            <a:r>
              <a:rPr lang="es-AR" b="1" dirty="0">
                <a:solidFill>
                  <a:srgbClr val="C00000"/>
                </a:solidFill>
              </a:rPr>
              <a:t>La crianza tradicional tiene carácter autoritario y no toma en cuenta la participación de los hijos en la toma de decisiones, imponiendo reglas muy rigurosas y castigos que pueden ser físicos como psicológicos.</a:t>
            </a:r>
            <a:endParaRPr lang="es-ES_tradnl" b="1" dirty="0" smtClean="0">
              <a:solidFill>
                <a:srgbClr val="C00000"/>
              </a:solidFill>
            </a:endParaRPr>
          </a:p>
          <a:p>
            <a:endParaRPr lang="es-ES_tradnl" dirty="0"/>
          </a:p>
          <a:p>
            <a:endParaRPr lang="es-ES_tradnl" dirty="0" smtClean="0"/>
          </a:p>
          <a:p>
            <a:endParaRPr lang="es-ES_tradnl" dirty="0"/>
          </a:p>
          <a:p>
            <a:endParaRPr lang="es-ES_tradnl" dirty="0" smtClean="0"/>
          </a:p>
          <a:p>
            <a:r>
              <a:rPr lang="es-ES_tradnl" b="1" dirty="0" smtClean="0">
                <a:solidFill>
                  <a:schemeClr val="tx1">
                    <a:lumMod val="95000"/>
                    <a:lumOff val="5000"/>
                  </a:schemeClr>
                </a:solidFill>
              </a:rPr>
              <a:t>En la actualidad las demandas ( en cuanto a crianza)de los niños y niñas son cada vez más difíciles, y como cuidadores tenemos la obligación de ir adecuándonos a esas exigencias… </a:t>
            </a:r>
          </a:p>
          <a:p>
            <a:endParaRPr lang="es-ES_tradnl" b="1" dirty="0">
              <a:solidFill>
                <a:schemeClr val="tx1">
                  <a:lumMod val="95000"/>
                  <a:lumOff val="5000"/>
                </a:schemeClr>
              </a:solidFill>
            </a:endParaRPr>
          </a:p>
          <a:p>
            <a:r>
              <a:rPr lang="es-ES_tradnl" b="1" dirty="0" smtClean="0">
                <a:solidFill>
                  <a:schemeClr val="tx1">
                    <a:lumMod val="95000"/>
                    <a:lumOff val="5000"/>
                  </a:schemeClr>
                </a:solidFill>
              </a:rPr>
              <a:t>Ya no sirve de mucho eso de hacer lo que mi mamá me enseñó o lo que vi en mi abuelita ., Debemos actualizar el conocimiento en cuanto a crianza……</a:t>
            </a:r>
            <a:endParaRPr lang="es-AR" b="1" dirty="0">
              <a:solidFill>
                <a:schemeClr val="tx1">
                  <a:lumMod val="95000"/>
                  <a:lumOff val="5000"/>
                </a:schemeClr>
              </a:solidFill>
            </a:endParaRPr>
          </a:p>
        </p:txBody>
      </p:sp>
    </p:spTree>
    <p:extLst>
      <p:ext uri="{BB962C8B-B14F-4D97-AF65-F5344CB8AC3E}">
        <p14:creationId xmlns:p14="http://schemas.microsoft.com/office/powerpoint/2010/main" val="380898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332220"/>
            <a:ext cx="8183880" cy="1051560"/>
          </a:xfrm>
        </p:spPr>
        <p:txBody>
          <a:bodyPr>
            <a:normAutofit fontScale="90000"/>
          </a:bodyPr>
          <a:lstStyle/>
          <a:p>
            <a:r>
              <a:rPr lang="es-ES_tradnl" dirty="0" smtClean="0"/>
              <a:t>Sobreprotección..  otro tipo de crianza</a:t>
            </a:r>
            <a:br>
              <a:rPr lang="es-ES_tradnl" dirty="0" smtClean="0"/>
            </a:br>
            <a:r>
              <a:rPr lang="es-ES_tradnl" dirty="0"/>
              <a:t/>
            </a:r>
            <a:br>
              <a:rPr lang="es-ES_tradnl" dirty="0"/>
            </a:br>
            <a:r>
              <a:rPr lang="es-ES_tradnl" dirty="0" smtClean="0"/>
              <a:t/>
            </a:r>
            <a:br>
              <a:rPr lang="es-ES_tradnl" dirty="0" smtClean="0"/>
            </a:br>
            <a:endParaRPr lang="es-AR"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770" t="12699"/>
          <a:stretch/>
        </p:blipFill>
        <p:spPr bwMode="auto">
          <a:xfrm>
            <a:off x="3131840" y="548680"/>
            <a:ext cx="382712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34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1143000"/>
          </a:xfrm>
        </p:spPr>
        <p:txBody>
          <a:bodyPr>
            <a:normAutofit/>
          </a:bodyPr>
          <a:lstStyle/>
          <a:p>
            <a:r>
              <a:rPr lang="es-AR" sz="2800" dirty="0" smtClean="0">
                <a:solidFill>
                  <a:srgbClr val="C00000"/>
                </a:solidFill>
              </a:rPr>
              <a:t>La</a:t>
            </a:r>
            <a:r>
              <a:rPr lang="es-AR" sz="2800" dirty="0">
                <a:solidFill>
                  <a:srgbClr val="C00000"/>
                </a:solidFill>
              </a:rPr>
              <a:t> </a:t>
            </a:r>
            <a:r>
              <a:rPr lang="es-AR" sz="2800" b="1" dirty="0">
                <a:solidFill>
                  <a:srgbClr val="C00000"/>
                </a:solidFill>
                <a:hlinkClick r:id="rId2" tooltip=" "/>
              </a:rPr>
              <a:t>educación en positivo</a:t>
            </a:r>
            <a:r>
              <a:rPr lang="es-AR" sz="2800" dirty="0">
                <a:solidFill>
                  <a:srgbClr val="C00000"/>
                </a:solidFill>
              </a:rPr>
              <a:t> o la disciplina </a:t>
            </a:r>
            <a:r>
              <a:rPr lang="es-AR" sz="2800" dirty="0" smtClean="0">
                <a:solidFill>
                  <a:srgbClr val="C00000"/>
                </a:solidFill>
              </a:rPr>
              <a:t>         positiva</a:t>
            </a:r>
            <a:endParaRPr lang="es-AR" sz="2800" dirty="0">
              <a:solidFill>
                <a:srgbClr val="C00000"/>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281073558"/>
              </p:ext>
            </p:extLst>
          </p:nvPr>
        </p:nvGraphicFramePr>
        <p:xfrm>
          <a:off x="179512" y="1124744"/>
          <a:ext cx="878497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8 Conector recto de flecha"/>
          <p:cNvCxnSpPr/>
          <p:nvPr/>
        </p:nvCxnSpPr>
        <p:spPr>
          <a:xfrm>
            <a:off x="2582381" y="2123013"/>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652106" y="4149080"/>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001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692696"/>
            <a:ext cx="8183880" cy="4187952"/>
          </a:xfrm>
        </p:spPr>
        <p:txBody>
          <a:bodyPr>
            <a:normAutofit fontScale="55000" lnSpcReduction="20000"/>
          </a:bodyPr>
          <a:lstStyle/>
          <a:p>
            <a:endParaRPr lang="es-AR" b="1" dirty="0" smtClean="0"/>
          </a:p>
          <a:p>
            <a:pPr marL="0" indent="0">
              <a:buNone/>
            </a:pPr>
            <a:r>
              <a:rPr lang="es-AR" b="1" dirty="0"/>
              <a:t> </a:t>
            </a:r>
            <a:r>
              <a:rPr lang="es-AR" b="1" dirty="0" smtClean="0"/>
              <a:t>Cuál </a:t>
            </a:r>
            <a:r>
              <a:rPr lang="es-AR" b="1" dirty="0"/>
              <a:t>debe ser nuestro objetivo y cómo podemos hacerlo para que nuestros hijos sean, precisamente, </a:t>
            </a:r>
            <a:r>
              <a:rPr lang="es-AR" b="1" dirty="0" smtClean="0"/>
              <a:t>felices</a:t>
            </a:r>
          </a:p>
          <a:p>
            <a:pPr marL="0" indent="0">
              <a:buNone/>
            </a:pPr>
            <a:endParaRPr lang="es-ES_tradnl" b="1" dirty="0"/>
          </a:p>
          <a:p>
            <a:pPr marL="0" indent="0" algn="ctr">
              <a:buNone/>
            </a:pPr>
            <a:r>
              <a:rPr lang="es-ES_tradnl" b="1" dirty="0" smtClean="0">
                <a:solidFill>
                  <a:srgbClr val="C00000"/>
                </a:solidFill>
              </a:rPr>
              <a:t>2 pasos muy importantes: </a:t>
            </a:r>
            <a:endParaRPr lang="es-AR" b="1" dirty="0" smtClean="0">
              <a:solidFill>
                <a:srgbClr val="C00000"/>
              </a:solidFill>
            </a:endParaRPr>
          </a:p>
          <a:p>
            <a:endParaRPr lang="es-ES_tradnl" b="1" dirty="0"/>
          </a:p>
          <a:p>
            <a:endParaRPr lang="es-AR" b="1" dirty="0" smtClean="0"/>
          </a:p>
          <a:p>
            <a:pPr marL="514350" indent="-514350">
              <a:buFont typeface="+mj-lt"/>
              <a:buAutoNum type="arabicPeriod"/>
            </a:pPr>
            <a:r>
              <a:rPr lang="es-AR" dirty="0" smtClean="0"/>
              <a:t>Si </a:t>
            </a:r>
            <a:r>
              <a:rPr lang="es-AR" dirty="0"/>
              <a:t>nosotros, los adultos, no estamos bien, no nos cuidamos, nos sentimos frustrados, nos marcamos metas inalcanzables y estamos estresados, no seremos capaces ni siquiera de pensar antes de tomar decisiones”. Y esto es muy importante para la correcta educación de nuestros </a:t>
            </a:r>
            <a:r>
              <a:rPr lang="es-AR" dirty="0" smtClean="0"/>
              <a:t>hijos.</a:t>
            </a:r>
          </a:p>
          <a:p>
            <a:pPr marL="514350" indent="-514350">
              <a:buFont typeface="+mj-lt"/>
              <a:buAutoNum type="arabicPeriod"/>
            </a:pPr>
            <a:endParaRPr lang="es-AR" dirty="0" smtClean="0"/>
          </a:p>
          <a:p>
            <a:pPr marL="514350" indent="-514350">
              <a:buFont typeface="+mj-lt"/>
              <a:buAutoNum type="arabicPeriod"/>
            </a:pPr>
            <a:endParaRPr lang="es-ES_tradnl" dirty="0"/>
          </a:p>
          <a:p>
            <a:pPr marL="514350" indent="-514350">
              <a:buFont typeface="+mj-lt"/>
              <a:buAutoNum type="arabicPeriod"/>
            </a:pPr>
            <a:endParaRPr lang="es-AR" dirty="0" smtClean="0"/>
          </a:p>
          <a:p>
            <a:pPr marL="514350" indent="-514350">
              <a:buFont typeface="+mj-lt"/>
              <a:buAutoNum type="arabicPeriod"/>
            </a:pPr>
            <a:r>
              <a:rPr lang="es-AR" dirty="0"/>
              <a:t>Al igual que </a:t>
            </a:r>
            <a:r>
              <a:rPr lang="es-AR" b="1" dirty="0"/>
              <a:t>mantener siempre el respeto</a:t>
            </a:r>
            <a:r>
              <a:rPr lang="es-AR" dirty="0"/>
              <a:t>, “porque si queremos que se respeten a ellos mismos, tienen que ver en nosotros ese respeto, que formamos equipo como padres”. Si conseguimos esto, ya tenemos el primer paso de una educación en positivo</a:t>
            </a:r>
          </a:p>
        </p:txBody>
      </p:sp>
      <p:sp>
        <p:nvSpPr>
          <p:cNvPr id="4" name="3 Flecha abajo"/>
          <p:cNvSpPr/>
          <p:nvPr/>
        </p:nvSpPr>
        <p:spPr>
          <a:xfrm>
            <a:off x="4572000" y="1916832"/>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3297238"/>
            <a:ext cx="4143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0032" y="4579821"/>
            <a:ext cx="3471789" cy="1902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4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4076" y="433224"/>
            <a:ext cx="8183880" cy="1051560"/>
          </a:xfrm>
        </p:spPr>
        <p:txBody>
          <a:bodyPr>
            <a:normAutofit/>
          </a:bodyPr>
          <a:lstStyle/>
          <a:p>
            <a:pPr algn="ctr"/>
            <a:r>
              <a:rPr lang="es-AR" b="1" dirty="0">
                <a:solidFill>
                  <a:srgbClr val="00B050"/>
                </a:solidFill>
                <a:latin typeface="Agency FB" pitchFamily="34" charset="0"/>
              </a:rPr>
              <a:t>¿Qué significa educar a los niños en positivo?</a:t>
            </a:r>
            <a:endParaRPr lang="es-AR" dirty="0">
              <a:solidFill>
                <a:srgbClr val="00B050"/>
              </a:solidFill>
              <a:latin typeface="Agency FB" pitchFamily="34" charset="0"/>
            </a:endParaRPr>
          </a:p>
        </p:txBody>
      </p:sp>
      <p:sp>
        <p:nvSpPr>
          <p:cNvPr id="3" name="2 Marcador de contenido"/>
          <p:cNvSpPr>
            <a:spLocks noGrp="1"/>
          </p:cNvSpPr>
          <p:nvPr>
            <p:ph idx="1"/>
          </p:nvPr>
        </p:nvSpPr>
        <p:spPr>
          <a:xfrm>
            <a:off x="467544" y="1484784"/>
            <a:ext cx="8280920" cy="4827408"/>
          </a:xfrm>
        </p:spPr>
        <p:txBody>
          <a:bodyPr>
            <a:normAutofit/>
          </a:bodyPr>
          <a:lstStyle/>
          <a:p>
            <a:r>
              <a:rPr lang="es-AR" sz="1600" dirty="0"/>
              <a:t>Educar en positivo supone ayudar a nuestros hijos a </a:t>
            </a:r>
            <a:r>
              <a:rPr lang="es-AR" sz="1600" b="1" dirty="0">
                <a:hlinkClick r:id="rId2" tooltip=" "/>
              </a:rPr>
              <a:t>crecer con una autoestima alta, a ser resolutivos, empáticos y </a:t>
            </a:r>
            <a:r>
              <a:rPr lang="es-AR" sz="1600" b="1" dirty="0" err="1">
                <a:hlinkClick r:id="rId2" tooltip=" "/>
              </a:rPr>
              <a:t>resilientes</a:t>
            </a:r>
            <a:r>
              <a:rPr lang="es-AR" sz="1600" dirty="0"/>
              <a:t>. En definitiva, conseguir personas preparadas para el mundo. Y no preparar el mundo para nuestros hijos. Para ello, hay que saber hacia dónde nos dirigimos con los pasos que damos como padres. Se nos olvida muchas veces que </a:t>
            </a:r>
            <a:r>
              <a:rPr lang="es-AR" sz="1600" b="1" dirty="0"/>
              <a:t>no hay mayor éxito que ser una persona preparada para </a:t>
            </a:r>
            <a:r>
              <a:rPr lang="es-AR" sz="1600" b="1" dirty="0" smtClean="0"/>
              <a:t>superar </a:t>
            </a:r>
            <a:r>
              <a:rPr lang="es-AR" sz="1600" b="1" dirty="0"/>
              <a:t>cualquier dificultad que encontramos en la vida</a:t>
            </a:r>
            <a:r>
              <a:rPr lang="es-AR" sz="1600" dirty="0" smtClean="0"/>
              <a:t>.</a:t>
            </a:r>
          </a:p>
          <a:p>
            <a:endParaRPr lang="es-ES_tradnl" sz="1800" dirty="0"/>
          </a:p>
          <a:p>
            <a:pPr algn="ctr"/>
            <a:endParaRPr lang="es-AR" sz="1600" dirty="0" smtClean="0"/>
          </a:p>
          <a:p>
            <a:pPr algn="ctr"/>
            <a:endParaRPr lang="es-AR" sz="1600" dirty="0"/>
          </a:p>
          <a:p>
            <a:pPr algn="ctr"/>
            <a:endParaRPr lang="es-AR" sz="1600" dirty="0" smtClean="0"/>
          </a:p>
          <a:p>
            <a:pPr algn="ctr"/>
            <a:r>
              <a:rPr lang="es-AR" sz="1600" dirty="0" smtClean="0"/>
              <a:t>Dedicamos </a:t>
            </a:r>
            <a:r>
              <a:rPr lang="es-AR" sz="1600" dirty="0"/>
              <a:t>muchos años a estudiar y a prepararnos para el ámbito laboral; sin embargo, a </a:t>
            </a:r>
            <a:r>
              <a:rPr lang="es-AR" sz="1600" b="1" dirty="0">
                <a:hlinkClick r:id="rId3" tooltip=" "/>
              </a:rPr>
              <a:t>la maternidad y a la paternidad llegamos sin formación ninguna</a:t>
            </a:r>
            <a:r>
              <a:rPr lang="es-AR" sz="1600" dirty="0"/>
              <a:t>. Hoy por hoy, sabemos tanto acerca del cerebro y se tienen tantos estudios al respecto, que podemos utilizar estos conocimientos para educar de forma más humana y efectiva.</a:t>
            </a:r>
          </a:p>
        </p:txBody>
      </p:sp>
      <p:sp>
        <p:nvSpPr>
          <p:cNvPr id="5" name="4 Rectángulo"/>
          <p:cNvSpPr/>
          <p:nvPr/>
        </p:nvSpPr>
        <p:spPr>
          <a:xfrm>
            <a:off x="674994" y="4221088"/>
            <a:ext cx="792088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redondeado"/>
          <p:cNvSpPr/>
          <p:nvPr/>
        </p:nvSpPr>
        <p:spPr>
          <a:xfrm>
            <a:off x="683568" y="1484784"/>
            <a:ext cx="7848872" cy="194421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784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27984" y="4293096"/>
            <a:ext cx="4006890" cy="1788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44098" y="692696"/>
            <a:ext cx="8183880" cy="4187952"/>
          </a:xfrm>
        </p:spPr>
        <p:txBody>
          <a:bodyPr>
            <a:normAutofit/>
          </a:bodyPr>
          <a:lstStyle/>
          <a:p>
            <a:pPr marL="0" indent="0">
              <a:buNone/>
            </a:pPr>
            <a:endParaRPr lang="es-AR" sz="1600" dirty="0" smtClean="0"/>
          </a:p>
          <a:p>
            <a:pPr marL="0" indent="0">
              <a:buNone/>
            </a:pPr>
            <a:endParaRPr lang="es-AR" sz="1600" dirty="0"/>
          </a:p>
          <a:p>
            <a:pPr marL="0" indent="0">
              <a:buNone/>
            </a:pPr>
            <a:endParaRPr lang="es-AR" sz="1600" dirty="0" smtClean="0"/>
          </a:p>
          <a:p>
            <a:pPr marL="0" indent="0">
              <a:buNone/>
            </a:pPr>
            <a:endParaRPr lang="es-AR" sz="1600" dirty="0"/>
          </a:p>
          <a:p>
            <a:pPr marL="0" indent="0">
              <a:buNone/>
            </a:pPr>
            <a:r>
              <a:rPr lang="es-AR" sz="1600" dirty="0" smtClean="0"/>
              <a:t>El </a:t>
            </a:r>
            <a:r>
              <a:rPr lang="es-AR" sz="1600" dirty="0"/>
              <a:t>pensamiento es el volante de su educación, pero las emociones son el motor. </a:t>
            </a:r>
          </a:p>
          <a:p>
            <a:pPr marL="0" indent="0">
              <a:buNone/>
            </a:pPr>
            <a:endParaRPr lang="es-AR" sz="1600" dirty="0" smtClean="0"/>
          </a:p>
          <a:p>
            <a:pPr marL="0" indent="0">
              <a:buNone/>
            </a:pPr>
            <a:r>
              <a:rPr lang="es-AR" sz="1600" dirty="0" smtClean="0"/>
              <a:t>no </a:t>
            </a:r>
            <a:r>
              <a:rPr lang="es-AR" sz="1600" dirty="0"/>
              <a:t>existen emociones buenas y malas, sino más o menos agradables o desagradables de sentir. Pero </a:t>
            </a:r>
            <a:r>
              <a:rPr lang="es-AR" sz="1600" b="1" dirty="0">
                <a:hlinkClick r:id="rId4" tooltip=" "/>
              </a:rPr>
              <a:t>todas ellas son necesarias, entre otras cosas, para nuestra supervivencia</a:t>
            </a:r>
            <a:r>
              <a:rPr lang="es-AR" sz="1600" dirty="0" smtClean="0"/>
              <a:t>.</a:t>
            </a:r>
          </a:p>
          <a:p>
            <a:pPr marL="0" indent="0">
              <a:buNone/>
            </a:pPr>
            <a:r>
              <a:rPr lang="es-AR" sz="1600" dirty="0" smtClean="0"/>
              <a:t> </a:t>
            </a:r>
            <a:r>
              <a:rPr lang="es-AR" sz="1600" dirty="0"/>
              <a:t>Con todas ellas, cuando conocemos su función y entendemos qué nos quiere decir, nos hacemos más dueños de nuestras acciones posteriores. Por eso, es importante permitirlas, ponerles nombre, entenderlas y aceptarlas. Solo así podremos ser capaces de tomar buenas decisiones</a:t>
            </a:r>
            <a:r>
              <a:rPr lang="es-AR" dirty="0"/>
              <a: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76672"/>
            <a:ext cx="83153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58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16832"/>
            <a:ext cx="8183880" cy="4187952"/>
          </a:xfrm>
        </p:spPr>
        <p:txBody>
          <a:bodyPr>
            <a:normAutofit fontScale="62500" lnSpcReduction="20000"/>
          </a:bodyPr>
          <a:lstStyle/>
          <a:p>
            <a:pPr fontAlgn="base"/>
            <a:r>
              <a:rPr lang="es-AR" b="1" dirty="0">
                <a:solidFill>
                  <a:schemeClr val="accent1">
                    <a:lumMod val="75000"/>
                  </a:schemeClr>
                </a:solidFill>
              </a:rPr>
              <a:t>No debemos basar la educación en la felicidad en sí, ese es el primer gran error que cometemos. </a:t>
            </a:r>
            <a:endParaRPr lang="es-AR" b="1" dirty="0" smtClean="0">
              <a:solidFill>
                <a:schemeClr val="accent1">
                  <a:lumMod val="75000"/>
                </a:schemeClr>
              </a:solidFill>
            </a:endParaRPr>
          </a:p>
          <a:p>
            <a:pPr fontAlgn="base"/>
            <a:r>
              <a:rPr lang="es-AR" dirty="0" smtClean="0"/>
              <a:t>La </a:t>
            </a:r>
            <a:r>
              <a:rPr lang="es-AR" dirty="0"/>
              <a:t>felicidad es algo que experimentamos cuando nos sentimos realizados con lo que hacemos, con lo que damos, no tanto con lo que recibimos. </a:t>
            </a:r>
            <a:endParaRPr lang="es-AR" dirty="0" smtClean="0"/>
          </a:p>
          <a:p>
            <a:pPr fontAlgn="base"/>
            <a:r>
              <a:rPr lang="es-AR" b="1" dirty="0" smtClean="0"/>
              <a:t>El </a:t>
            </a:r>
            <a:r>
              <a:rPr lang="es-AR" b="1" dirty="0"/>
              <a:t>problema de educar en la idea de que tenemos que hacerles felices, es que proyectamos que la felicidad depende de factores externos</a:t>
            </a:r>
            <a:r>
              <a:rPr lang="es-AR" dirty="0"/>
              <a:t>. Eso da como resultado futuros adultos tremendamente insatisfechos que reclaman que los demás les tienen que hacer felices y que culpan a los otros o a su mala suerte cuando no lo son.</a:t>
            </a:r>
          </a:p>
          <a:p>
            <a:pPr fontAlgn="base"/>
            <a:r>
              <a:rPr lang="es-AR" dirty="0"/>
              <a:t>Si educamos con</a:t>
            </a:r>
            <a:r>
              <a:rPr lang="es-AR" b="1" dirty="0">
                <a:hlinkClick r:id="rId2" tooltip=" "/>
              </a:rPr>
              <a:t> el objetivo claro de prepararles para la vida, serán capaces de superar cualquier obstáculo que vayan a encontrar</a:t>
            </a:r>
            <a:r>
              <a:rPr lang="es-AR" dirty="0" smtClean="0"/>
              <a:t>.</a:t>
            </a:r>
          </a:p>
          <a:p>
            <a:pPr fontAlgn="base"/>
            <a:endParaRPr lang="es-AR" dirty="0"/>
          </a:p>
          <a:p>
            <a:pPr fontAlgn="base"/>
            <a:r>
              <a:rPr lang="es-AR" dirty="0" smtClean="0"/>
              <a:t> </a:t>
            </a:r>
            <a:r>
              <a:rPr lang="es-AR" dirty="0"/>
              <a:t>Y no hay nada que produzca mayor felicidad que superarnos a nosotros mismos. </a:t>
            </a:r>
          </a:p>
        </p:txBody>
      </p:sp>
      <p:sp>
        <p:nvSpPr>
          <p:cNvPr id="6" name="1 Título"/>
          <p:cNvSpPr>
            <a:spLocks noGrp="1"/>
          </p:cNvSpPr>
          <p:nvPr>
            <p:ph type="title"/>
          </p:nvPr>
        </p:nvSpPr>
        <p:spPr>
          <a:xfrm>
            <a:off x="539552" y="692696"/>
            <a:ext cx="8183880" cy="1051560"/>
          </a:xfrm>
          <a:solidFill>
            <a:schemeClr val="accent6">
              <a:lumMod val="20000"/>
              <a:lumOff val="80000"/>
            </a:schemeClr>
          </a:solidFill>
        </p:spPr>
        <p:txBody>
          <a:bodyPr>
            <a:normAutofit fontScale="90000"/>
          </a:bodyPr>
          <a:lstStyle/>
          <a:p>
            <a:pPr algn="ctr"/>
            <a:r>
              <a:rPr lang="es-AR" b="1" dirty="0">
                <a:solidFill>
                  <a:srgbClr val="FF0000"/>
                </a:solidFill>
                <a:latin typeface="Agency FB" pitchFamily="34" charset="0"/>
              </a:rPr>
              <a:t>¿Podemos educar entonces a nuestros hijos para ser felices?</a:t>
            </a:r>
            <a:endParaRPr lang="es-AR" dirty="0">
              <a:solidFill>
                <a:srgbClr val="FF0000"/>
              </a:solidFill>
              <a:latin typeface="Agency FB" pitchFamily="34" charset="0"/>
            </a:endParaRPr>
          </a:p>
        </p:txBody>
      </p:sp>
    </p:spTree>
    <p:extLst>
      <p:ext uri="{BB962C8B-B14F-4D97-AF65-F5344CB8AC3E}">
        <p14:creationId xmlns:p14="http://schemas.microsoft.com/office/powerpoint/2010/main" val="308445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4902" y="548680"/>
            <a:ext cx="8183880" cy="5994992"/>
          </a:xfrm>
        </p:spPr>
        <p:txBody>
          <a:bodyPr>
            <a:normAutofit fontScale="55000" lnSpcReduction="20000"/>
          </a:bodyPr>
          <a:lstStyle/>
          <a:p>
            <a:pPr fontAlgn="base"/>
            <a:endParaRPr lang="es-AR" b="1" dirty="0" smtClean="0"/>
          </a:p>
          <a:p>
            <a:pPr fontAlgn="base"/>
            <a:endParaRPr lang="es-AR" b="1" dirty="0"/>
          </a:p>
          <a:p>
            <a:pPr fontAlgn="base"/>
            <a:endParaRPr lang="es-AR" b="1" dirty="0" smtClean="0"/>
          </a:p>
          <a:p>
            <a:pPr fontAlgn="base"/>
            <a:endParaRPr lang="es-AR" b="1" dirty="0"/>
          </a:p>
          <a:p>
            <a:pPr fontAlgn="base"/>
            <a:endParaRPr lang="es-AR" b="1" dirty="0" smtClean="0"/>
          </a:p>
          <a:p>
            <a:pPr fontAlgn="base"/>
            <a:endParaRPr lang="es-AR" b="1" dirty="0"/>
          </a:p>
          <a:p>
            <a:pPr fontAlgn="base"/>
            <a:r>
              <a:rPr lang="es-AR" b="1" dirty="0"/>
              <a:t> transformar la felicidad en </a:t>
            </a:r>
            <a:r>
              <a:rPr lang="es-AR" b="1" dirty="0" smtClean="0"/>
              <a:t>capacidad</a:t>
            </a:r>
            <a:r>
              <a:rPr lang="es-AR" b="1" dirty="0"/>
              <a:t> </a:t>
            </a:r>
            <a:r>
              <a:rPr lang="es-AR" b="1" dirty="0" smtClean="0"/>
              <a:t>es la clave = </a:t>
            </a:r>
            <a:r>
              <a:rPr lang="es-AR" dirty="0" smtClean="0"/>
              <a:t>Para </a:t>
            </a:r>
            <a:r>
              <a:rPr lang="es-AR" dirty="0"/>
              <a:t>que nuestros hijos sean futuros adultos emocionalmente sanos y preparados para coger las riendas de su </a:t>
            </a:r>
            <a:r>
              <a:rPr lang="es-AR" dirty="0" smtClean="0"/>
              <a:t>vida, existen 5 claves :</a:t>
            </a:r>
          </a:p>
          <a:p>
            <a:pPr fontAlgn="base"/>
            <a:endParaRPr lang="es-AR" dirty="0"/>
          </a:p>
          <a:p>
            <a:pPr marL="0" indent="0" algn="just" fontAlgn="base">
              <a:buNone/>
            </a:pPr>
            <a:r>
              <a:rPr lang="es-AR" b="1" dirty="0" smtClean="0"/>
              <a:t>Que </a:t>
            </a:r>
            <a:r>
              <a:rPr lang="es-AR" b="1" dirty="0"/>
              <a:t>nuestros hijos se sientan tenidos en cuenta, sustituyendo las órdenes por preguntas.</a:t>
            </a:r>
            <a:r>
              <a:rPr lang="es-AR" dirty="0"/>
              <a:t> Por ejemplo, en vez de decirle que te de una mano u otra a la hora de cruzar la calle, pregúntales, </a:t>
            </a:r>
            <a:r>
              <a:rPr lang="es-AR" i="1" dirty="0"/>
              <a:t>¿qué mano me vas a dar para cruzar la calle, la derecha o la izquierda</a:t>
            </a:r>
            <a:r>
              <a:rPr lang="es-AR" i="1" dirty="0" smtClean="0"/>
              <a:t>?</a:t>
            </a:r>
          </a:p>
          <a:p>
            <a:pPr fontAlgn="base"/>
            <a:endParaRPr lang="es-AR" dirty="0"/>
          </a:p>
          <a:p>
            <a:pPr marL="0" indent="0" fontAlgn="base">
              <a:buNone/>
            </a:pPr>
            <a:r>
              <a:rPr lang="es-AR" b="1" dirty="0"/>
              <a:t>Contar con ellos a la hora de elaborar las normas de convivencia de nuestra casa.</a:t>
            </a:r>
            <a:r>
              <a:rPr lang="es-AR" dirty="0"/>
              <a:t> Serán siempre tomadas como guías, pero escucharemos todas las propuestas y les invitaremos a encontrar soluciones a los problemas del día a día</a:t>
            </a:r>
            <a:r>
              <a:rPr lang="es-AR" dirty="0" smtClean="0"/>
              <a:t>.</a:t>
            </a:r>
          </a:p>
          <a:p>
            <a:pPr marL="0" indent="0" fontAlgn="base">
              <a:buNone/>
            </a:pPr>
            <a:endParaRPr lang="es-AR" dirty="0"/>
          </a:p>
          <a:p>
            <a:pPr marL="0" indent="0" fontAlgn="base">
              <a:buNone/>
            </a:pPr>
            <a:r>
              <a:rPr lang="es-AR" b="1" dirty="0"/>
              <a:t>Ser firmes y amables</a:t>
            </a:r>
            <a:r>
              <a:rPr lang="es-AR" dirty="0"/>
              <a:t>, dos conceptos que marcan la diferencia. Si hemos decidido ver un capítulo de su serie de dibujos favoritos y, al terminar, nos piden más, tendremos que preguntarle </a:t>
            </a:r>
            <a:r>
              <a:rPr lang="es-AR" b="1" i="1" dirty="0">
                <a:hlinkClick r:id="rId2" tooltip=" "/>
              </a:rPr>
              <a:t>¿recuerdas cuántos capítulos habíamos decidido ver?</a:t>
            </a:r>
            <a:r>
              <a:rPr lang="es-AR" b="1" dirty="0">
                <a:hlinkClick r:id="rId2" tooltip=" "/>
              </a:rPr>
              <a:t>, decirle que entiendes que pida más, pero animarle a que apague la televisión</a:t>
            </a:r>
            <a:r>
              <a:rPr lang="es-AR" dirty="0"/>
              <a:t>. Evidentemente, el tono de voz, nuestra expresión corporal, las palabras utilizadas, tienen que ser siempre amables. Hay que olvidar la actitud altiva, porque con ella no conseguirás un ambiente sano y de cooperación.</a:t>
            </a:r>
          </a:p>
          <a:p>
            <a:endParaRPr lang="es-AR" dirty="0"/>
          </a:p>
        </p:txBody>
      </p:sp>
      <p:sp>
        <p:nvSpPr>
          <p:cNvPr id="5" name="1 Título"/>
          <p:cNvSpPr>
            <a:spLocks noGrp="1"/>
          </p:cNvSpPr>
          <p:nvPr>
            <p:ph type="title"/>
          </p:nvPr>
        </p:nvSpPr>
        <p:spPr>
          <a:xfrm>
            <a:off x="467544" y="548680"/>
            <a:ext cx="8183880" cy="1051560"/>
          </a:xfrm>
        </p:spPr>
        <p:txBody>
          <a:bodyPr>
            <a:noAutofit/>
          </a:bodyPr>
          <a:lstStyle/>
          <a:p>
            <a:pPr algn="ctr"/>
            <a:r>
              <a:rPr lang="es-AR" sz="2400" b="1" dirty="0" smtClean="0">
                <a:solidFill>
                  <a:schemeClr val="accent2">
                    <a:lumMod val="60000"/>
                    <a:lumOff val="40000"/>
                  </a:schemeClr>
                </a:solidFill>
              </a:rPr>
              <a:t>Claves para educar en positivo y que nuestros hijos sean felices</a:t>
            </a:r>
            <a:br>
              <a:rPr lang="es-AR" sz="2400" b="1" dirty="0" smtClean="0">
                <a:solidFill>
                  <a:schemeClr val="accent2">
                    <a:lumMod val="60000"/>
                    <a:lumOff val="40000"/>
                  </a:schemeClr>
                </a:solidFill>
              </a:rPr>
            </a:br>
            <a:endParaRPr lang="es-AR" sz="2400" dirty="0">
              <a:solidFill>
                <a:schemeClr val="accent2">
                  <a:lumMod val="60000"/>
                  <a:lumOff val="40000"/>
                </a:schemeClr>
              </a:solidFill>
            </a:endParaRPr>
          </a:p>
        </p:txBody>
      </p:sp>
      <p:sp>
        <p:nvSpPr>
          <p:cNvPr id="6" name="5 Elipse"/>
          <p:cNvSpPr/>
          <p:nvPr/>
        </p:nvSpPr>
        <p:spPr>
          <a:xfrm>
            <a:off x="239054" y="292414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1</a:t>
            </a:r>
            <a:endParaRPr lang="es-AR" dirty="0"/>
          </a:p>
        </p:txBody>
      </p:sp>
      <p:sp>
        <p:nvSpPr>
          <p:cNvPr id="7" name="6 Elipse"/>
          <p:cNvSpPr/>
          <p:nvPr/>
        </p:nvSpPr>
        <p:spPr>
          <a:xfrm>
            <a:off x="239054" y="37170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2</a:t>
            </a:r>
            <a:endParaRPr lang="es-AR" dirty="0"/>
          </a:p>
        </p:txBody>
      </p:sp>
      <p:sp>
        <p:nvSpPr>
          <p:cNvPr id="8" name="7 Elipse"/>
          <p:cNvSpPr/>
          <p:nvPr/>
        </p:nvSpPr>
        <p:spPr>
          <a:xfrm>
            <a:off x="239054" y="45811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3</a:t>
            </a:r>
            <a:endParaRPr lang="es-AR" dirty="0"/>
          </a:p>
        </p:txBody>
      </p:sp>
    </p:spTree>
    <p:extLst>
      <p:ext uri="{BB962C8B-B14F-4D97-AF65-F5344CB8AC3E}">
        <p14:creationId xmlns:p14="http://schemas.microsoft.com/office/powerpoint/2010/main" val="2151727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279</TotalTime>
  <Words>429</Words>
  <Application>Microsoft Office PowerPoint</Application>
  <PresentationFormat>Presentación en pantalla (4:3)</PresentationFormat>
  <Paragraphs>93</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Agency FB</vt:lpstr>
      <vt:lpstr>Aharoni</vt:lpstr>
      <vt:lpstr>Andalus</vt:lpstr>
      <vt:lpstr>Verdana</vt:lpstr>
      <vt:lpstr>Wingdings 2</vt:lpstr>
      <vt:lpstr>Aspecto</vt:lpstr>
      <vt:lpstr>Educación en positivo </vt:lpstr>
      <vt:lpstr>Lo que sabemos….</vt:lpstr>
      <vt:lpstr>Sobreprotección..  otro tipo de crianza   </vt:lpstr>
      <vt:lpstr>La educación en positivo o la disciplina          positiva</vt:lpstr>
      <vt:lpstr>Presentación de PowerPoint</vt:lpstr>
      <vt:lpstr>¿Qué significa educar a los niños en positivo?</vt:lpstr>
      <vt:lpstr>Presentación de PowerPoint</vt:lpstr>
      <vt:lpstr>¿Podemos educar entonces a nuestros hijos para ser felices?</vt:lpstr>
      <vt:lpstr>Claves para educar en positivo y que nuestros hijos sean felices </vt:lpstr>
      <vt:lpstr>Presentación de PowerPoint</vt:lpstr>
      <vt:lpstr>Presentación de PowerPoint</vt:lpstr>
      <vt:lpstr>En conclusión </vt:lpstr>
      <vt:lpstr>Presentación de PowerPoint</vt:lpstr>
      <vt:lpstr>Presentación de PowerPoint</vt:lpstr>
    </vt:vector>
  </TitlesOfParts>
  <Company>ExpeUEW7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ExpeUEW7</dc:creator>
  <cp:lastModifiedBy>Soporte</cp:lastModifiedBy>
  <cp:revision>41</cp:revision>
  <dcterms:created xsi:type="dcterms:W3CDTF">2021-09-23T12:47:41Z</dcterms:created>
  <dcterms:modified xsi:type="dcterms:W3CDTF">2025-04-14T18:47:23Z</dcterms:modified>
</cp:coreProperties>
</file>