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Libre Franklin" pitchFamily="2" charset="0"/>
      <p:regular r:id="rId19"/>
      <p:bold r:id="rId20"/>
      <p:italic r:id="rId21"/>
      <p:boldItalic r:id="rId22"/>
    </p:embeddedFont>
    <p:embeddedFont>
      <p:font typeface="Libre Franklin Medium" pitchFamily="2" charset="0"/>
      <p:regular r:id="rId23"/>
      <p:bold r:id="rId24"/>
      <p:italic r:id="rId25"/>
      <p:boldItalic r:id="rId26"/>
    </p:embeddedFont>
    <p:embeddedFont>
      <p:font typeface="Raleway" pitchFamily="2" charset="0"/>
      <p:regular r:id="rId27"/>
      <p:bold r:id="rId28"/>
      <p:italic r:id="rId29"/>
      <p:boldItalic r:id="rId30"/>
    </p:embeddedFont>
    <p:embeddedFont>
      <p:font typeface="Teko" panose="020B0604020202020204" charset="0"/>
      <p:regular r:id="rId31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JWBT63CybZT/ncx+SkPPshoia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cabezado de sección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/>
          <p:nvPr/>
        </p:nvSpPr>
        <p:spPr>
          <a:xfrm>
            <a:off x="-2380" y="-925"/>
            <a:ext cx="9146380" cy="6858925"/>
          </a:xfrm>
          <a:custGeom>
            <a:avLst/>
            <a:gdLst/>
            <a:ahLst/>
            <a:cxnLst/>
            <a:rect l="l" t="t" r="r" b="b"/>
            <a:pathLst>
              <a:path w="3352800" h="2002901" extrusionOk="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1" name="Google Shape;21;p19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 rot="-2460000">
            <a:off x="819399" y="1726737"/>
            <a:ext cx="5650992" cy="120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Medium"/>
              <a:buNone/>
              <a:defRPr sz="32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 rot="-2460000">
            <a:off x="1216152" y="2468304"/>
            <a:ext cx="6510528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de título" type="title">
  <p:cSld name="TITL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9" name="Google Shape;29;p20"/>
          <p:cNvSpPr/>
          <p:nvPr/>
        </p:nvSpPr>
        <p:spPr>
          <a:xfrm>
            <a:off x="-2380" y="-925"/>
            <a:ext cx="9146380" cy="6858925"/>
          </a:xfrm>
          <a:custGeom>
            <a:avLst/>
            <a:gdLst/>
            <a:ahLst/>
            <a:cxnLst/>
            <a:rect l="l" t="t" r="r" b="b"/>
            <a:pathLst>
              <a:path w="3352800" h="2002901" extrusionOk="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0" name="Google Shape;30;p20"/>
          <p:cNvSpPr txBox="1">
            <a:spLocks noGrp="1"/>
          </p:cNvSpPr>
          <p:nvPr>
            <p:ph type="ctrTitle"/>
          </p:nvPr>
        </p:nvSpPr>
        <p:spPr>
          <a:xfrm rot="-2460000">
            <a:off x="817112" y="1730403"/>
            <a:ext cx="5648623" cy="1204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Medium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subTitle" idx="1"/>
          </p:nvPr>
        </p:nvSpPr>
        <p:spPr>
          <a:xfrm rot="-2460000">
            <a:off x="1212277" y="2470925"/>
            <a:ext cx="6511131" cy="32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25" rIns="91425" bIns="45700" anchor="t" anchorCtr="0">
            <a:normAutofit/>
          </a:bodyPr>
          <a:lstStyle>
            <a:lvl1pPr lv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body" idx="1"/>
          </p:nvPr>
        </p:nvSpPr>
        <p:spPr>
          <a:xfrm>
            <a:off x="822960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810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body" idx="2"/>
          </p:nvPr>
        </p:nvSpPr>
        <p:spPr>
          <a:xfrm>
            <a:off x="4700016" y="1097280"/>
            <a:ext cx="3200400" cy="371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3810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2pPr>
            <a:lvl3pPr marL="1371600" lvl="2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2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2"/>
          </p:nvPr>
        </p:nvSpPr>
        <p:spPr>
          <a:xfrm>
            <a:off x="819150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body" idx="3"/>
          </p:nvPr>
        </p:nvSpPr>
        <p:spPr>
          <a:xfrm>
            <a:off x="4700016" y="1097280"/>
            <a:ext cx="3200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body" idx="4"/>
          </p:nvPr>
        </p:nvSpPr>
        <p:spPr>
          <a:xfrm>
            <a:off x="4700016" y="1701848"/>
            <a:ext cx="3200400" cy="310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4pPr>
            <a:lvl5pPr marL="2286000" lvl="4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spcBef>
                <a:spcPts val="3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3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3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ido con título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5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2" name="Google Shape;62;p25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63" name="Google Shape;63;p25"/>
          <p:cNvSpPr txBox="1">
            <a:spLocks noGrp="1"/>
          </p:cNvSpPr>
          <p:nvPr>
            <p:ph type="title"/>
          </p:nvPr>
        </p:nvSpPr>
        <p:spPr>
          <a:xfrm rot="-2460000">
            <a:off x="784930" y="1576103"/>
            <a:ext cx="5212080" cy="108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ibre Franklin Medium"/>
              <a:buNone/>
              <a:defRPr sz="2800" b="0" i="0" u="none" strike="noStrike" cap="none">
                <a:solidFill>
                  <a:srgbClr val="FFFFFF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4749552" y="2618912"/>
            <a:ext cx="3807779" cy="332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406400" algn="l">
              <a:spcBef>
                <a:spcPts val="300"/>
              </a:spcBef>
              <a:spcAft>
                <a:spcPts val="0"/>
              </a:spcAft>
              <a:buSzPts val="2800"/>
              <a:buChar char="▪"/>
              <a:defRPr sz="2800"/>
            </a:lvl2pPr>
            <a:lvl3pPr marL="1371600" lvl="2" indent="-381000" algn="l">
              <a:spcBef>
                <a:spcPts val="30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4pPr>
            <a:lvl5pPr marL="2286000" lvl="4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5pPr>
            <a:lvl6pPr marL="2743200" lvl="5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6pPr>
            <a:lvl7pPr marL="3200400" lvl="6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7pPr>
            <a:lvl8pPr marL="3657600" lvl="7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8pPr>
            <a:lvl9pPr marL="4114800" lvl="8" indent="-355600" algn="l">
              <a:spcBef>
                <a:spcPts val="3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body" idx="2"/>
          </p:nvPr>
        </p:nvSpPr>
        <p:spPr>
          <a:xfrm rot="-2460000">
            <a:off x="1297954" y="2253385"/>
            <a:ext cx="5794760" cy="623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1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lvl="1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lvl="2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lvl="3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lvl="4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lvl="5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lvl="6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lvl="7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lvl="8" indent="0" algn="ctr">
              <a:spcBef>
                <a:spcPts val="0"/>
              </a:spcBef>
              <a:buNone/>
              <a:defRPr sz="1650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n título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>
            <a:spLocks noGrp="1"/>
          </p:cNvSpPr>
          <p:nvPr>
            <p:ph type="pic" idx="2"/>
          </p:nvPr>
        </p:nvSpPr>
        <p:spPr>
          <a:xfrm>
            <a:off x="2028825" y="0"/>
            <a:ext cx="7115175" cy="685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</p:sp>
      <p:sp>
        <p:nvSpPr>
          <p:cNvPr id="71" name="Google Shape;71;p2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2" name="Google Shape;72;p26"/>
          <p:cNvSpPr/>
          <p:nvPr/>
        </p:nvSpPr>
        <p:spPr>
          <a:xfrm>
            <a:off x="0" y="5048250"/>
            <a:ext cx="3571875" cy="1809750"/>
          </a:xfrm>
          <a:custGeom>
            <a:avLst/>
            <a:gdLst/>
            <a:ahLst/>
            <a:cxnLst/>
            <a:rect l="l" t="t" r="r" b="b"/>
            <a:pathLst>
              <a:path w="3571875" h="1809750" extrusionOk="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 rot="-2460000">
            <a:off x="671197" y="1717501"/>
            <a:ext cx="5486400" cy="867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  <a:defRPr sz="2800" b="0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 rot="-2460000">
            <a:off x="1143479" y="2180529"/>
            <a:ext cx="6096545" cy="740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2793506" y="-869917"/>
            <a:ext cx="3579849" cy="7520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 rot="5400000">
            <a:off x="5318919" y="1585120"/>
            <a:ext cx="4678362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 rot="5400000">
            <a:off x="1127919" y="-396080"/>
            <a:ext cx="4678362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-2382" y="5050633"/>
            <a:ext cx="3574257" cy="1807368"/>
          </a:xfrm>
          <a:custGeom>
            <a:avLst/>
            <a:gdLst/>
            <a:ahLst/>
            <a:cxnLst/>
            <a:rect l="l" t="t" r="r" b="b"/>
            <a:pathLst>
              <a:path w="3574257" h="1807368" extrusionOk="0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/>
            <a:ahLst/>
            <a:cxnLst/>
            <a:rect l="l" t="t" r="r" b="b"/>
            <a:pathLst>
              <a:path w="3352800" h="527584" extrusionOk="0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8" name="Google Shape;8;p17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  <a:defRPr sz="2800" b="0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7"/>
          <p:cNvSpPr txBox="1"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302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302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302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175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" name="Google Shape;10;p17"/>
          <p:cNvSpPr txBox="1">
            <a:spLocks noGrp="1"/>
          </p:cNvSpPr>
          <p:nvPr>
            <p:ph type="dt" idx="10"/>
          </p:nvPr>
        </p:nvSpPr>
        <p:spPr>
          <a:xfrm rot="-2460000">
            <a:off x="201168" y="5870448"/>
            <a:ext cx="21762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ft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>
            <a:spLocks noGrp="1"/>
          </p:cNvSpPr>
          <p:nvPr>
            <p:ph type="sldNum" idx="12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25" tIns="9125" rIns="9125" bIns="9125" anchor="ctr" anchorCtr="0">
            <a:normAutofit/>
          </a:bodyPr>
          <a:lstStyle>
            <a:lvl1pPr marL="0" marR="0" lvl="0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ctr" rtl="0">
              <a:spcBef>
                <a:spcPts val="0"/>
              </a:spcBef>
              <a:buNone/>
              <a:defRPr sz="165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8i2nRQE4mN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>
            <a:spLocks noGrp="1"/>
          </p:cNvSpPr>
          <p:nvPr>
            <p:ph type="title"/>
          </p:nvPr>
        </p:nvSpPr>
        <p:spPr>
          <a:xfrm>
            <a:off x="1979712" y="836712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</a:pPr>
            <a:r>
              <a:rPr lang="es-AR"/>
              <a:t>RECORDANDO LO ANTERIOR </a:t>
            </a:r>
            <a:endParaRPr/>
          </a:p>
        </p:txBody>
      </p:sp>
      <p:pic>
        <p:nvPicPr>
          <p:cNvPr id="95" name="Google Shape;95;p1" descr="Imagen relacionada"/>
          <p:cNvPicPr preferRelativeResize="0"/>
          <p:nvPr/>
        </p:nvPicPr>
        <p:blipFill rotWithShape="1">
          <a:blip r:embed="rId3">
            <a:alphaModFix/>
          </a:blip>
          <a:srcRect b="8711"/>
          <a:stretch/>
        </p:blipFill>
        <p:spPr>
          <a:xfrm>
            <a:off x="2627784" y="1947696"/>
            <a:ext cx="3778809" cy="212443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0" y="0"/>
            <a:ext cx="6510528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AR" sz="1600" b="1" i="0" u="none" strike="noStrike" cap="non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Taller para padres </a:t>
            </a:r>
            <a:endParaRPr sz="1600" b="1" i="0" u="none" strike="noStrike" cap="none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"/>
          <p:cNvSpPr txBox="1">
            <a:spLocks noGrp="1"/>
          </p:cNvSpPr>
          <p:nvPr>
            <p:ph type="title"/>
          </p:nvPr>
        </p:nvSpPr>
        <p:spPr>
          <a:xfrm rot="-2460000">
            <a:off x="819399" y="1726737"/>
            <a:ext cx="5650992" cy="1207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Libre Franklin Medium"/>
              <a:buNone/>
            </a:pPr>
            <a:r>
              <a:rPr lang="es-AR" sz="3200" i="1"/>
              <a:t>PROCESOS COGNITIVOS </a:t>
            </a:r>
            <a:endParaRPr sz="3200" i="1"/>
          </a:p>
        </p:txBody>
      </p:sp>
      <p:pic>
        <p:nvPicPr>
          <p:cNvPr id="102" name="Google Shape;102;p2" descr="Resultado de imagen para niÃ±os memori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016" y="3497801"/>
            <a:ext cx="3461506" cy="2531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eko"/>
              <a:buNone/>
            </a:pPr>
            <a:r>
              <a:rPr lang="es-AR">
                <a:latin typeface="Teko"/>
                <a:ea typeface="Teko"/>
                <a:cs typeface="Teko"/>
                <a:sym typeface="Teko"/>
              </a:rPr>
              <a:t>¿ QUÉ SON LOS PROCESOS COGNITIVOS?</a:t>
            </a:r>
            <a:endParaRPr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08" name="Google Shape;108;p3"/>
          <p:cNvSpPr txBox="1">
            <a:spLocks noGrp="1"/>
          </p:cNvSpPr>
          <p:nvPr>
            <p:ph type="body" idx="1"/>
          </p:nvPr>
        </p:nvSpPr>
        <p:spPr>
          <a:xfrm>
            <a:off x="-1536" y="1412776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s-AR" sz="2800" b="0">
                <a:latin typeface="Teko"/>
                <a:ea typeface="Teko"/>
                <a:cs typeface="Teko"/>
                <a:sym typeface="Teko"/>
              </a:rPr>
              <a:t>     Son las habilidades básicas que se utilizan para para asimilar y procesar datos, valorando y sistematizando la información a la que se accede a partir de la experiencia, la percepción u otras vías.</a:t>
            </a:r>
            <a:r>
              <a:rPr lang="es-AR" sz="2800" b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2800"/>
              <a:buNone/>
            </a:pPr>
            <a:r>
              <a:rPr lang="es-AR" sz="2800" b="0">
                <a:solidFill>
                  <a:srgbClr val="444444"/>
                </a:solidFill>
                <a:latin typeface="Raleway"/>
                <a:ea typeface="Raleway"/>
                <a:cs typeface="Raleway"/>
                <a:sym typeface="Raleway"/>
              </a:rPr>
              <a:t>   		</a:t>
            </a:r>
            <a:r>
              <a:rPr lang="es-AR" sz="2800" b="0">
                <a:latin typeface="Raleway"/>
                <a:ea typeface="Raleway"/>
                <a:cs typeface="Raleway"/>
                <a:sym typeface="Raleway"/>
              </a:rPr>
              <a:t>P</a:t>
            </a:r>
            <a:r>
              <a:rPr lang="es-AR" sz="2800" b="0">
                <a:latin typeface="Teko"/>
                <a:ea typeface="Teko"/>
                <a:cs typeface="Teko"/>
                <a:sym typeface="Teko"/>
              </a:rPr>
              <a:t>ermiten que procesemos la información que nos llega a través de los sentidos, que la almacenemos, manipulemos, la recuperemos e interactuemos con el mundo. Y que aprendamos, sobre todo que aprendamos</a:t>
            </a:r>
            <a:r>
              <a:rPr lang="es-AR" sz="2800" b="0">
                <a:solidFill>
                  <a:srgbClr val="444444"/>
                </a:solidFill>
                <a:latin typeface="Teko"/>
                <a:ea typeface="Teko"/>
                <a:cs typeface="Teko"/>
                <a:sym typeface="Teko"/>
              </a:rPr>
              <a:t>.</a:t>
            </a:r>
            <a:endParaRPr sz="2800" b="0"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09" name="Google Shape;109;p3" descr="Resultado de imagen para niÃ±os jugando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0" name="Google Shape;110;p3" descr="Resultado de imagen para niÃ±os jugando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99968">
            <a:off x="7067562" y="373562"/>
            <a:ext cx="1970296" cy="13561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4" descr="Resultado de imagen para procesos cognitivos basic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0708"/>
            <a:ext cx="9144000" cy="456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>
            <a:hlinkClick r:id="rId3"/>
          </p:cNvPr>
          <p:cNvSpPr txBox="1"/>
          <p:nvPr/>
        </p:nvSpPr>
        <p:spPr>
          <a:xfrm>
            <a:off x="2835284" y="2414328"/>
            <a:ext cx="401809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Video sobre procesos cognitivos</a:t>
            </a:r>
            <a:endParaRPr sz="1800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4" name="Imagen 3" descr="Video For Youtube - App on Amazon Appstore">
            <a:extLst>
              <a:ext uri="{FF2B5EF4-FFF2-40B4-BE49-F238E27FC236}">
                <a16:creationId xmlns:a16="http://schemas.microsoft.com/office/drawing/2014/main" id="{3B53F077-055C-C897-13AB-160E136EC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0383" y="2083530"/>
            <a:ext cx="1363798" cy="136379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893101C-6EF4-0B19-5B5D-FC6D1F615E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67013">
            <a:off x="5187801" y="2679531"/>
            <a:ext cx="738755" cy="779267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"/>
          <p:cNvSpPr txBox="1">
            <a:spLocks noGrp="1"/>
          </p:cNvSpPr>
          <p:nvPr>
            <p:ph type="body" idx="1"/>
          </p:nvPr>
        </p:nvSpPr>
        <p:spPr>
          <a:xfrm>
            <a:off x="395536" y="764704"/>
            <a:ext cx="3744416" cy="4032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s-AR" sz="3600" b="0">
                <a:latin typeface="Libre Franklin Medium"/>
                <a:ea typeface="Libre Franklin Medium"/>
                <a:cs typeface="Libre Franklin Medium"/>
                <a:sym typeface="Libre Franklin Medium"/>
              </a:rPr>
              <a:t>Percepción </a:t>
            </a:r>
            <a:endParaRPr/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FF"/>
              </a:buClr>
              <a:buSzPts val="2400"/>
              <a:buNone/>
            </a:pPr>
            <a:r>
              <a:rPr lang="es-AR" sz="2400" b="0">
                <a:solidFill>
                  <a:srgbClr val="0000FF"/>
                </a:solidFill>
                <a:latin typeface="Teko"/>
                <a:ea typeface="Teko"/>
                <a:cs typeface="Teko"/>
                <a:sym typeface="Teko"/>
              </a:rPr>
              <a:t>      </a:t>
            </a:r>
            <a:r>
              <a:rPr lang="es-AR" sz="2400" b="0">
                <a:latin typeface="Teko"/>
                <a:ea typeface="Teko"/>
                <a:cs typeface="Teko"/>
                <a:sym typeface="Teko"/>
              </a:rPr>
              <a:t>La percepción es la manera como interpretamos la información externa e interna, que recibimos a través de nuestros sentidos, de manera que adquiera significado para nosotros</a:t>
            </a:r>
            <a:endParaRPr sz="2400">
              <a:latin typeface="Teko"/>
              <a:ea typeface="Teko"/>
              <a:cs typeface="Teko"/>
              <a:sym typeface="Teko"/>
            </a:endParaRPr>
          </a:p>
        </p:txBody>
      </p:sp>
      <p:pic>
        <p:nvPicPr>
          <p:cNvPr id="128" name="Google Shape;128;p6" descr="Resultado de imagen para percepcion en niÃ±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82677">
            <a:off x="4510859" y="3278673"/>
            <a:ext cx="4202605" cy="2509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 descr="Resultado de imagen para frio lluv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00" y="338719"/>
            <a:ext cx="1984675" cy="2410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s-AR" sz="3600" b="0">
                <a:latin typeface="Libre Franklin Medium"/>
                <a:ea typeface="Libre Franklin Medium"/>
                <a:cs typeface="Libre Franklin Medium"/>
                <a:sym typeface="Libre Franklin Medium"/>
              </a:rPr>
              <a:t>Atención</a:t>
            </a:r>
            <a:r>
              <a:rPr lang="es-AR" sz="3600">
                <a:latin typeface="Libre Franklin Medium"/>
                <a:ea typeface="Libre Franklin Medium"/>
                <a:cs typeface="Libre Franklin Medium"/>
                <a:sym typeface="Libre Franklin Medium"/>
              </a:rPr>
              <a:t> </a:t>
            </a:r>
            <a:endParaRPr sz="360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135" name="Google Shape;135;p7" descr="Imagen relacionad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416101">
            <a:off x="4067944" y="1792816"/>
            <a:ext cx="3456384" cy="242811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7"/>
          <p:cNvSpPr/>
          <p:nvPr/>
        </p:nvSpPr>
        <p:spPr>
          <a:xfrm>
            <a:off x="382463" y="1844824"/>
            <a:ext cx="2885522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Es la capacidad de mantener la mente en una sola cosa durante un tiempo.</a:t>
            </a:r>
            <a:endParaRPr sz="32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/>
          <p:cNvSpPr txBox="1">
            <a:spLocks noGrp="1"/>
          </p:cNvSpPr>
          <p:nvPr>
            <p:ph type="body" idx="1"/>
          </p:nvPr>
        </p:nvSpPr>
        <p:spPr>
          <a:xfrm>
            <a:off x="755576" y="188640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0"/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s-AR" sz="3600" b="0">
                <a:latin typeface="Libre Franklin Medium"/>
                <a:ea typeface="Libre Franklin Medium"/>
                <a:cs typeface="Libre Franklin Medium"/>
                <a:sym typeface="Libre Franklin Medium"/>
              </a:rPr>
              <a:t>Memoria </a:t>
            </a:r>
            <a:endParaRPr sz="3600" b="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533393" y="1484784"/>
            <a:ext cx="2286000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Es una facultad que se compone de dos partes diferenciadas: el almacenamiento de la información pertinente y luego la recuperación de la misma en el momento que sea necesario o que se desee.</a:t>
            </a:r>
            <a:endParaRPr/>
          </a:p>
        </p:txBody>
      </p:sp>
      <p:pic>
        <p:nvPicPr>
          <p:cNvPr id="143" name="Google Shape;143;p8" descr="Resultado de imagen para juegos de memoria para niÃ±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22138">
            <a:off x="3923928" y="963216"/>
            <a:ext cx="4804146" cy="3194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"/>
          <p:cNvSpPr txBox="1">
            <a:spLocks noGrp="1"/>
          </p:cNvSpPr>
          <p:nvPr>
            <p:ph type="body" idx="1"/>
          </p:nvPr>
        </p:nvSpPr>
        <p:spPr>
          <a:xfrm>
            <a:off x="755576" y="274539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s-AR" sz="3600" b="0">
                <a:latin typeface="Libre Franklin Medium"/>
                <a:ea typeface="Libre Franklin Medium"/>
                <a:cs typeface="Libre Franklin Medium"/>
                <a:sym typeface="Libre Franklin Medium"/>
              </a:rPr>
              <a:t>Pensamiento</a:t>
            </a:r>
            <a:endParaRPr sz="3600" b="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pic>
        <p:nvPicPr>
          <p:cNvPr id="149" name="Google Shape;149;p9" descr="Imagen relacionad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8864">
            <a:off x="5494020" y="1006583"/>
            <a:ext cx="3237097" cy="242782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9"/>
          <p:cNvSpPr/>
          <p:nvPr/>
        </p:nvSpPr>
        <p:spPr>
          <a:xfrm>
            <a:off x="179512" y="1412776"/>
            <a:ext cx="5112568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El pensamiento es la capacidad que tienen las personas de formar ideas y representaciones de la realidad en su mente , relacionándolas unas con otras.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4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¨El pensamiento es una cualidad humana¨.</a:t>
            </a:r>
            <a:endParaRPr sz="2400">
              <a:solidFill>
                <a:schemeClr val="dk1"/>
              </a:solidFill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 txBox="1">
            <a:spLocks noGrp="1"/>
          </p:cNvSpPr>
          <p:nvPr>
            <p:ph type="body" idx="1"/>
          </p:nvPr>
        </p:nvSpPr>
        <p:spPr>
          <a:xfrm>
            <a:off x="395536" y="188640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s-AR" sz="3600" b="0">
                <a:latin typeface="Libre Franklin Medium"/>
                <a:ea typeface="Libre Franklin Medium"/>
                <a:cs typeface="Libre Franklin Medium"/>
                <a:sym typeface="Libre Franklin Medium"/>
              </a:rPr>
              <a:t>Lenguaje</a:t>
            </a:r>
            <a:endParaRPr sz="3600" b="0">
              <a:latin typeface="Libre Franklin Medium"/>
              <a:ea typeface="Libre Franklin Medium"/>
              <a:cs typeface="Libre Franklin Medium"/>
              <a:sym typeface="Libre Franklin Medium"/>
            </a:endParaRPr>
          </a:p>
        </p:txBody>
      </p:sp>
      <p:sp>
        <p:nvSpPr>
          <p:cNvPr id="156" name="Google Shape;156;p10"/>
          <p:cNvSpPr/>
          <p:nvPr/>
        </p:nvSpPr>
        <p:spPr>
          <a:xfrm>
            <a:off x="2051670" y="1024321"/>
            <a:ext cx="6405000" cy="13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000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rPr>
              <a:t>Capacidad que tenemos para expresar pensamientos y sentimientos  a través de la palabra. Es la herramienta que usamos para comunicarnos  y para organizar y transmitir la información que tenemos sobre nosotros y el mundo</a:t>
            </a:r>
            <a:r>
              <a:rPr lang="es-AR" sz="180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.</a:t>
            </a: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57" name="Google Shape;157;p10" descr="Resultado de imagen para titeres caser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87624" y="2204864"/>
            <a:ext cx="7269063" cy="2324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</a:pPr>
            <a:r>
              <a:rPr lang="es-AR"/>
              <a:t>CUAL ES  LA IMPORTANCIA DE ESTOS PROCESOS:</a:t>
            </a:r>
            <a:endParaRPr/>
          </a:p>
        </p:txBody>
      </p:sp>
      <p:sp>
        <p:nvSpPr>
          <p:cNvPr id="163" name="Google Shape;163;p11"/>
          <p:cNvSpPr txBox="1">
            <a:spLocks noGrp="1"/>
          </p:cNvSpPr>
          <p:nvPr>
            <p:ph type="body" idx="1"/>
          </p:nvPr>
        </p:nvSpPr>
        <p:spPr>
          <a:xfrm>
            <a:off x="395536" y="1100628"/>
            <a:ext cx="8424936" cy="470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500"/>
              <a:buNone/>
            </a:pPr>
            <a:r>
              <a:rPr lang="es-AR" sz="1500" b="0">
                <a:solidFill>
                  <a:srgbClr val="333333"/>
                </a:solidFill>
              </a:rPr>
              <a:t>      </a:t>
            </a:r>
            <a:r>
              <a:rPr lang="es-AR" sz="1500" b="0">
                <a:solidFill>
                  <a:srgbClr val="0678A2"/>
                </a:solidFill>
              </a:rPr>
              <a:t>Todas estas funciones cognitivas trabajan conjuntamente para integrar el conocimiento y crear una interpretación del mundo que nos rodea.</a:t>
            </a:r>
            <a:endParaRPr/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endParaRPr sz="1500" b="0">
              <a:solidFill>
                <a:srgbClr val="333333"/>
              </a:solidFill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500"/>
              <a:buNone/>
            </a:pPr>
            <a:r>
              <a:rPr lang="es-AR" sz="1500" b="0">
                <a:solidFill>
                  <a:srgbClr val="333333"/>
                </a:solidFill>
              </a:rPr>
              <a:t>       Los procesos cognitivos , generalmente , son muy rápidos y ocurren constantemente y casi sin que nos demos cuenta. Por ejemplo, ¨</a:t>
            </a:r>
            <a:r>
              <a:rPr lang="es-AR" sz="1500" i="1">
                <a:solidFill>
                  <a:srgbClr val="333333"/>
                </a:solidFill>
              </a:rPr>
              <a:t>cuando vamos por la calle y vemos un semáforo en rojo iniciamos un proceso cognitivo que nos llevará a tomar una decisión (cruzar o no cruzar). Lo primero que haremos es centrar nuestra atención en el semáforo, a través de la vista veremos que está en rojo. En cuestión de milisegundos recuperamos de nuestra memoria que cuando está el semáforo en rojo no se debe cruzar; pero también recordaremos que, a veces, si no pasan coches lo hacemos. Aquí probablemente tomemos nuestra primera decisión: o esperamos hasta que el semáforo se ponga en rojo, o mirar hacia un lado y otro de la calle (dirigir de nuevo nuestra atención) para ver si pasan autos o si es seguro cruzar.</a:t>
            </a:r>
            <a:endParaRPr sz="1500" b="0">
              <a:solidFill>
                <a:srgbClr val="333333"/>
              </a:solidFill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C94B05"/>
              </a:buClr>
              <a:buSzPts val="1500"/>
              <a:buNone/>
            </a:pPr>
            <a:r>
              <a:rPr lang="es-AR" sz="1500" b="0">
                <a:solidFill>
                  <a:srgbClr val="C94B05"/>
                </a:solidFill>
              </a:rPr>
              <a:t>        Indispensables para la vida, sin ella no podríamos saber quienes somos ni desenvolvernos en el mundo, ya no habría posibilidad de aprender y usar la información </a:t>
            </a:r>
            <a:endParaRPr sz="1500" b="0">
              <a:solidFill>
                <a:srgbClr val="C94B05"/>
              </a:solidFill>
            </a:endParaRPr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>
              <a:latin typeface="Teko"/>
              <a:ea typeface="Teko"/>
              <a:cs typeface="Teko"/>
              <a:sym typeface="Teko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>
            <a:spLocks noGrp="1"/>
          </p:cNvSpPr>
          <p:nvPr>
            <p:ph type="title"/>
          </p:nvPr>
        </p:nvSpPr>
        <p:spPr>
          <a:xfrm>
            <a:off x="611560" y="332656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Libre Franklin Medium"/>
              <a:buNone/>
            </a:pPr>
            <a:r>
              <a:rPr lang="es-AR" sz="3200" b="1" cap="none">
                <a:solidFill>
                  <a:srgbClr val="000000"/>
                </a:solidFill>
              </a:rPr>
              <a:t>¿Se puede mejorar nuestra cognición?</a:t>
            </a:r>
            <a:endParaRPr sz="3200"/>
          </a:p>
        </p:txBody>
      </p:sp>
      <p:sp>
        <p:nvSpPr>
          <p:cNvPr id="169" name="Google Shape;169;p12"/>
          <p:cNvSpPr txBox="1">
            <a:spLocks noGrp="1"/>
          </p:cNvSpPr>
          <p:nvPr>
            <p:ph type="body" idx="1"/>
          </p:nvPr>
        </p:nvSpPr>
        <p:spPr>
          <a:xfrm>
            <a:off x="467544" y="1066293"/>
            <a:ext cx="4968552" cy="4824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b="0" u="sng">
              <a:solidFill>
                <a:srgbClr val="333333"/>
              </a:solidFill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Font typeface="Arial"/>
              <a:buChar char="•"/>
            </a:pPr>
            <a:r>
              <a:rPr lang="es-AR" b="0">
                <a:solidFill>
                  <a:srgbClr val="333333"/>
                </a:solidFill>
              </a:rPr>
              <a:t>    </a:t>
            </a:r>
            <a:r>
              <a:rPr lang="es-AR" b="0">
                <a:solidFill>
                  <a:srgbClr val="C94B05"/>
                </a:solidFill>
              </a:rPr>
              <a:t>EL PROGRAMA DE ESTIMULACIÓN COGNITIVA DE COGNIFIT: </a:t>
            </a:r>
            <a:endParaRPr b="0">
              <a:solidFill>
                <a:srgbClr val="C94B05"/>
              </a:solidFill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None/>
            </a:pPr>
            <a:r>
              <a:rPr lang="es-AR" b="0">
                <a:solidFill>
                  <a:srgbClr val="333333"/>
                </a:solidFill>
              </a:rPr>
              <a:t>        ha sido diseñado por un completo equipo de neurólogos y psicólogos cognitivos que estudian los procesos de plasticidad sináptica y neurogénesis. Únicamente son necesarios 15 minutos al día (2-3 días por semana) para estimular las capacidades y procesos cognitivos, este programa es accesible vía online, y está dirigido a particulares, investigadores y profesionales del sector salud, y colegios.</a:t>
            </a:r>
            <a:endParaRPr/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None/>
            </a:pPr>
            <a:r>
              <a:rPr lang="es-AR" b="0">
                <a:solidFill>
                  <a:srgbClr val="333333"/>
                </a:solidFill>
              </a:rPr>
              <a:t>.</a:t>
            </a:r>
            <a:endParaRPr/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</a:pPr>
            <a:br>
              <a:rPr lang="es-AR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170" name="Google Shape;170;p12" descr="Resultado de imagen para cognici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70924" y="1268760"/>
            <a:ext cx="2009775" cy="220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>
            <a:spLocks noGrp="1"/>
          </p:cNvSpPr>
          <p:nvPr>
            <p:ph type="body" idx="1"/>
          </p:nvPr>
        </p:nvSpPr>
        <p:spPr>
          <a:xfrm>
            <a:off x="189494" y="304801"/>
            <a:ext cx="6864696" cy="46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Clr>
                <a:srgbClr val="C94B05"/>
              </a:buClr>
              <a:buSzPts val="1600"/>
              <a:buNone/>
            </a:pPr>
            <a:r>
              <a:rPr lang="es-AR" i="1">
                <a:solidFill>
                  <a:srgbClr val="C94B05"/>
                </a:solidFill>
              </a:rPr>
              <a:t>REDUCIR NUESTRO NIVEL DE ESTRÉS: </a:t>
            </a:r>
            <a:endParaRPr i="1">
              <a:solidFill>
                <a:srgbClr val="C94B05"/>
              </a:solidFill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None/>
            </a:pPr>
            <a:r>
              <a:rPr lang="es-AR" b="0">
                <a:solidFill>
                  <a:srgbClr val="333333"/>
                </a:solidFill>
              </a:rPr>
              <a:t>       Reducir el estrés, mejora la conexión sináptica. Mantener una actitud positiva hace que seamos más creativos a la hora de solucionar problemas y probablemente nos hace ser cognitivamente más flexibles.</a:t>
            </a:r>
            <a:endParaRPr/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b="0">
              <a:solidFill>
                <a:srgbClr val="333333"/>
              </a:solidFill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C94B05"/>
              </a:buClr>
              <a:buSzPts val="1600"/>
              <a:buNone/>
            </a:pPr>
            <a:r>
              <a:rPr lang="es-AR" i="1">
                <a:solidFill>
                  <a:srgbClr val="C94B05"/>
                </a:solidFill>
              </a:rPr>
              <a:t>LA MEDITACIÓN</a:t>
            </a:r>
            <a:endParaRPr i="1">
              <a:solidFill>
                <a:srgbClr val="C94B05"/>
              </a:solidFill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None/>
            </a:pPr>
            <a:r>
              <a:rPr lang="es-AR" b="0">
                <a:solidFill>
                  <a:srgbClr val="333333"/>
                </a:solidFill>
              </a:rPr>
              <a:t>        La meditación requiere concentración y atención consciente, que como hemos dicho, tienen una gran capacidad para crear nuevos circuitos funcionales. Existe un estudio que parece respaldar esta idea y se ha relacionado la meditación con mejoras en atención, memoria, función ejecutiva, velocidad de procesamiento y cognición general.</a:t>
            </a:r>
            <a:endParaRPr/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b="0">
              <a:solidFill>
                <a:srgbClr val="C94B05"/>
              </a:solidFill>
            </a:endParaRPr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C94B05"/>
              </a:buClr>
              <a:buSzPts val="1600"/>
              <a:buNone/>
            </a:pPr>
            <a:r>
              <a:rPr lang="es-AR" i="1">
                <a:solidFill>
                  <a:srgbClr val="C94B05"/>
                </a:solidFill>
              </a:rPr>
              <a:t>HACER EJERCICIO FÍSICO:</a:t>
            </a:r>
            <a:endParaRPr/>
          </a:p>
          <a:p>
            <a:pPr marL="342900" lvl="0" indent="-342900" algn="just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600"/>
              <a:buNone/>
            </a:pPr>
            <a:r>
              <a:rPr lang="es-AR" b="0">
                <a:solidFill>
                  <a:srgbClr val="333333"/>
                </a:solidFill>
              </a:rPr>
              <a:t>          Hacer ejercicio físico también mejora nuestra cognición. </a:t>
            </a:r>
            <a:endParaRPr sz="1400"/>
          </a:p>
        </p:txBody>
      </p:sp>
      <p:pic>
        <p:nvPicPr>
          <p:cNvPr id="176" name="Google Shape;176;p13" descr="Imagen relacionad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34382" y="3068960"/>
            <a:ext cx="1872208" cy="162730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3" descr="Imagen relacionada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78" name="Google Shape;178;p13" descr="Imagen relacionada"/>
          <p:cNvSpPr/>
          <p:nvPr/>
        </p:nvSpPr>
        <p:spPr>
          <a:xfrm>
            <a:off x="603758" y="0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79" name="Google Shape;179;p13" descr="Imagen relacionada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80" name="Google Shape;180;p13" descr="C:\Users\Administrador\Desktop\90508871-smiling-little-kids-characters-doing-different-sports-and-playing-sportive-games-kids-physical-activ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4382" y="630862"/>
            <a:ext cx="2088232" cy="180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eko"/>
              <a:buNone/>
            </a:pPr>
            <a:r>
              <a:rPr lang="es-AR" b="1" i="1" u="sng">
                <a:latin typeface="Teko"/>
                <a:ea typeface="Teko"/>
                <a:cs typeface="Teko"/>
                <a:sym typeface="Teko"/>
              </a:rPr>
              <a:t>MATERIAL CONCRETO</a:t>
            </a:r>
            <a:endParaRPr b="1" i="1" u="sng"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86" name="Google Shape;186;p14"/>
          <p:cNvSpPr txBox="1"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b="0"/>
          </a:p>
        </p:txBody>
      </p:sp>
      <p:sp>
        <p:nvSpPr>
          <p:cNvPr id="187" name="Google Shape;187;p14" descr="Imagen relacionada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88" name="Google Shape;188;p14" descr="C:\Users\Administrador\Desktop\IMG-20181023-WA00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576" y="1052736"/>
            <a:ext cx="7936433" cy="5472608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15" descr="C:\Users\Administrador\Desktop\20181024_162905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1727684" y="-423428"/>
            <a:ext cx="5904656" cy="7560840"/>
          </a:xfrm>
          <a:prstGeom prst="rect">
            <a:avLst/>
          </a:prstGeom>
          <a:noFill/>
          <a:ln w="38100" cap="sq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"/>
          <p:cNvSpPr txBox="1"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bre Franklin Medium"/>
              <a:buNone/>
            </a:pPr>
            <a:r>
              <a:rPr lang="es-AR"/>
              <a:t>JUEGOS</a:t>
            </a:r>
            <a:endParaRPr/>
          </a:p>
        </p:txBody>
      </p:sp>
      <p:sp>
        <p:nvSpPr>
          <p:cNvPr id="199" name="Google Shape;199;p16"/>
          <p:cNvSpPr txBox="1"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AR" sz="2000" b="0"/>
              <a:t>Memoria </a:t>
            </a:r>
            <a:endParaRPr/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AR" sz="2000" b="0"/>
              <a:t>Atención</a:t>
            </a:r>
            <a:endParaRPr/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AR" sz="2000" b="0"/>
              <a:t>Razonamiento lógico</a:t>
            </a:r>
            <a:endParaRPr/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s-AR" sz="2000" b="0"/>
              <a:t>Expresión oral</a:t>
            </a:r>
            <a:endParaRPr/>
          </a:p>
          <a:p>
            <a:pPr marL="342900" lvl="0" indent="-3429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Ángulos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669</Words>
  <Application>Microsoft Office PowerPoint</Application>
  <PresentationFormat>Presentación en pantalla (4:3)</PresentationFormat>
  <Paragraphs>44</Paragraphs>
  <Slides>16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Teko</vt:lpstr>
      <vt:lpstr>Arial</vt:lpstr>
      <vt:lpstr>Raleway</vt:lpstr>
      <vt:lpstr>Libre Franklin</vt:lpstr>
      <vt:lpstr>Libre Franklin Medium</vt:lpstr>
      <vt:lpstr>Arial</vt:lpstr>
      <vt:lpstr>Ángulos</vt:lpstr>
      <vt:lpstr>RECORDANDO LO ANTERIOR </vt:lpstr>
      <vt:lpstr>PROCESOS COGNITIVOS </vt:lpstr>
      <vt:lpstr>¿ QUÉ SON LOS PROCESOS COGNITIVOS?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CUAL ES  LA IMPORTANCIA DE ESTOS PROCESOS:</vt:lpstr>
      <vt:lpstr>¿Se puede mejorar nuestra cognición?</vt:lpstr>
      <vt:lpstr>Presentación de PowerPoint</vt:lpstr>
      <vt:lpstr>MATERIAL CONCRETO</vt:lpstr>
      <vt:lpstr>Presentación de PowerPoint</vt:lpstr>
      <vt:lpstr>JUEGOS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ExpeUEW7</dc:creator>
  <cp:lastModifiedBy>Paulo Lepe Mora</cp:lastModifiedBy>
  <cp:revision>1</cp:revision>
  <dcterms:created xsi:type="dcterms:W3CDTF">2018-09-07T15:31:01Z</dcterms:created>
  <dcterms:modified xsi:type="dcterms:W3CDTF">2026-10-01T18:54:00Z</dcterms:modified>
</cp:coreProperties>
</file>