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1" r:id="rId2"/>
    <p:sldId id="284" r:id="rId3"/>
    <p:sldId id="257" r:id="rId4"/>
    <p:sldId id="258" r:id="rId5"/>
    <p:sldId id="260" r:id="rId6"/>
    <p:sldId id="261" r:id="rId7"/>
    <p:sldId id="256" r:id="rId8"/>
    <p:sldId id="269" r:id="rId9"/>
    <p:sldId id="270" r:id="rId10"/>
    <p:sldId id="271" r:id="rId11"/>
    <p:sldId id="276" r:id="rId12"/>
    <p:sldId id="277" r:id="rId13"/>
    <p:sldId id="278" r:id="rId14"/>
    <p:sldId id="279" r:id="rId15"/>
    <p:sldId id="272" r:id="rId16"/>
    <p:sldId id="273" r:id="rId17"/>
    <p:sldId id="274" r:id="rId18"/>
    <p:sldId id="275" r:id="rId19"/>
    <p:sldId id="265" r:id="rId20"/>
    <p:sldId id="267" r:id="rId21"/>
    <p:sldId id="282" r:id="rId22"/>
    <p:sldId id="283" r:id="rId23"/>
    <p:sldId id="264" r:id="rId24"/>
    <p:sldId id="280" r:id="rId2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28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B2009-4628-46FE-917F-D25719556EFC}" type="datetimeFigureOut">
              <a:rPr lang="es-AR" smtClean="0"/>
              <a:t>23/05/2019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DB977D4-0A3A-4A8A-8A4D-B957D677104C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landia.net/" TargetMode="External"/><Relationship Id="rId2" Type="http://schemas.openxmlformats.org/officeDocument/2006/relationships/hyperlink" Target="http://www.vedoqu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://www.puntito.com/" TargetMode="External"/><Relationship Id="rId4" Type="http://schemas.openxmlformats.org/officeDocument/2006/relationships/hyperlink" Target="http://www.menuppal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pPr marL="0" indent="0">
              <a:buNone/>
            </a:pPr>
            <a:endParaRPr lang="es-ES_tradnl" sz="4800" dirty="0"/>
          </a:p>
          <a:p>
            <a:r>
              <a:rPr lang="es-ES_tradnl" sz="4800" dirty="0" smtClean="0"/>
              <a:t>TDAH</a:t>
            </a:r>
          </a:p>
          <a:p>
            <a:r>
              <a:rPr lang="es-ES_tradnl" sz="4800" dirty="0" smtClean="0"/>
              <a:t>DEA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Tips para trabajar en casa</a:t>
            </a:r>
            <a:endParaRPr lang="es-AR" dirty="0"/>
          </a:p>
        </p:txBody>
      </p:sp>
      <p:pic>
        <p:nvPicPr>
          <p:cNvPr id="10242" name="Picture 2" descr="Resultado de imagen para educacion dibujo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0187">
            <a:off x="5148064" y="2708920"/>
            <a:ext cx="3600400" cy="355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2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2924944"/>
            <a:ext cx="8229600" cy="1252728"/>
          </a:xfrm>
        </p:spPr>
        <p:txBody>
          <a:bodyPr/>
          <a:lstStyle/>
          <a:p>
            <a:r>
              <a:rPr lang="es-ES_tradnl" dirty="0" smtClean="0">
                <a:solidFill>
                  <a:schemeClr val="tx2"/>
                </a:solidFill>
              </a:rPr>
              <a:t>Estrategias para TDAH</a:t>
            </a:r>
            <a:endParaRPr lang="es-A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8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332656"/>
            <a:ext cx="7884865" cy="5793507"/>
          </a:xfrm>
        </p:spPr>
        <p:txBody>
          <a:bodyPr>
            <a:normAutofit/>
          </a:bodyPr>
          <a:lstStyle/>
          <a:p>
            <a:r>
              <a:rPr lang="es-ES_tradnl" sz="2800" dirty="0" smtClean="0">
                <a:solidFill>
                  <a:srgbClr val="FFFF00"/>
                </a:solidFill>
              </a:rPr>
              <a:t>Como pueden los padres aumentar la estructura y orden de la casa</a:t>
            </a:r>
            <a:endParaRPr lang="es-AR" sz="2800" dirty="0">
              <a:solidFill>
                <a:srgbClr val="FFFF0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51520" y="2420888"/>
            <a:ext cx="83529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_tradnl" sz="2400" dirty="0" smtClean="0">
                <a:latin typeface="Book Antiqua" pitchFamily="18" charset="0"/>
              </a:rPr>
              <a:t>Cada cosa debe tener un lugar.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_tradnl" sz="2400" dirty="0" smtClean="0">
                <a:latin typeface="Book Antiqua" pitchFamily="18" charset="0"/>
              </a:rPr>
              <a:t>Colocar nombre/dibujo que indique que cosa se guarda acá.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_tradnl" sz="2400" dirty="0" smtClean="0">
                <a:latin typeface="Book Antiqua" pitchFamily="18" charset="0"/>
              </a:rPr>
              <a:t>Terminando de jugar el niño debe ordenar.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_tradnl" sz="2400" dirty="0" smtClean="0">
                <a:latin typeface="Book Antiqua" pitchFamily="18" charset="0"/>
              </a:rPr>
              <a:t>La noche anterior asegúrese de que el niño tenga todo dentro de su mochila.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_tradnl" sz="2400" dirty="0" smtClean="0">
                <a:latin typeface="Book Antiqua" pitchFamily="18" charset="0"/>
              </a:rPr>
              <a:t>Para estimular al niño y manejar los tiempos, se pueden utilizar relojes de cocina para demarcar cuando ya ha pasado el tiempo. </a:t>
            </a:r>
            <a:r>
              <a:rPr lang="es-ES_tradnl" sz="2400" b="1" dirty="0" smtClean="0">
                <a:solidFill>
                  <a:schemeClr val="tx2"/>
                </a:solidFill>
                <a:latin typeface="Book Antiqua" pitchFamily="18" charset="0"/>
              </a:rPr>
              <a:t>Así evitara repetir tantas veces una orden.</a:t>
            </a:r>
            <a:endParaRPr lang="es-AR" sz="2400" b="1" dirty="0">
              <a:solidFill>
                <a:schemeClr val="tx2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99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7812857" cy="4353347"/>
          </a:xfrm>
        </p:spPr>
        <p:txBody>
          <a:bodyPr>
            <a:normAutofit/>
          </a:bodyPr>
          <a:lstStyle/>
          <a:p>
            <a:r>
              <a:rPr lang="es-ES_tradnl" dirty="0" smtClean="0"/>
              <a:t>Describir los pasos ej :</a:t>
            </a:r>
          </a:p>
          <a:p>
            <a:pPr algn="ctr">
              <a:buFont typeface="Wingdings" pitchFamily="2" charset="2"/>
              <a:buChar char="§"/>
            </a:pPr>
            <a:r>
              <a:rPr lang="es-ES_tradnl" dirty="0" smtClean="0"/>
              <a:t>“Recoger la mesa”:</a:t>
            </a:r>
          </a:p>
          <a:p>
            <a:r>
              <a:rPr lang="es-ES_tradnl" dirty="0" smtClean="0"/>
              <a:t>Vaciar los platos en la basura</a:t>
            </a:r>
            <a:r>
              <a:rPr lang="es-AR" dirty="0" smtClean="0"/>
              <a:t>,vaciar los vasos en el lavaplatos, dejar los cubiertos en el lavaplatos, dejar los platos en el lavaplatos, barrer el suelo, guardar el mantel, guardar las servilletas.</a:t>
            </a:r>
          </a:p>
          <a:p>
            <a:pPr algn="ctr">
              <a:buFont typeface="Wingdings" pitchFamily="2" charset="2"/>
              <a:buChar char="§"/>
            </a:pPr>
            <a:r>
              <a:rPr lang="es-ES_tradnl" dirty="0" smtClean="0"/>
              <a:t>“Sacar la basura”:</a:t>
            </a:r>
            <a:endParaRPr lang="es-AR" dirty="0" smtClean="0"/>
          </a:p>
          <a:p>
            <a:r>
              <a:rPr lang="es-ES_tradnl" dirty="0" smtClean="0"/>
              <a:t>Cerrar la bolsa de basura, dejar la bolsa de basura afuera, limpiar el basurero si está sucio, poner una bolsa nueva y guardar el resto de bolsas que no voy a ocupar.</a:t>
            </a:r>
            <a:endParaRPr lang="es-AR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s-ES_tradnl" sz="3100" dirty="0">
                <a:solidFill>
                  <a:schemeClr val="bg1"/>
                </a:solidFill>
              </a:rPr>
              <a:t>Como pueden los padres ayudar al niño a terminar una tarea dividiéndola en pasos menores.</a:t>
            </a:r>
            <a:r>
              <a:rPr lang="es-AR" dirty="0">
                <a:solidFill>
                  <a:srgbClr val="FFFF00"/>
                </a:solidFill>
              </a:rPr>
              <a:t/>
            </a:r>
            <a:br>
              <a:rPr lang="es-AR" dirty="0">
                <a:solidFill>
                  <a:srgbClr val="FFFF00"/>
                </a:solidFill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2658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9552" y="2564904"/>
            <a:ext cx="7408333" cy="3450696"/>
          </a:xfrm>
        </p:spPr>
        <p:txBody>
          <a:bodyPr>
            <a:normAutofit fontScale="92500" lnSpcReduction="10000"/>
          </a:bodyPr>
          <a:lstStyle/>
          <a:p>
            <a:r>
              <a:rPr lang="es-ES_tradnl" dirty="0" smtClean="0"/>
              <a:t>Las rutinas son muy importantes para el niño porque como serán diarias por ende predecibles dan seguridad al estudiante.</a:t>
            </a:r>
          </a:p>
          <a:p>
            <a:r>
              <a:rPr lang="es-ES_tradnl" dirty="0" smtClean="0"/>
              <a:t>Crear un horario para el estudiante, este debe estar en un lugar visible y al alcance del niño(a).</a:t>
            </a:r>
          </a:p>
          <a:p>
            <a:r>
              <a:rPr lang="es-ES_tradnl" dirty="0" smtClean="0"/>
              <a:t>Si se hará algún cambio se debe avisar con anticipación al niño y  no por  sorpresa.</a:t>
            </a:r>
          </a:p>
          <a:p>
            <a:r>
              <a:rPr lang="es-ES_tradnl" dirty="0" smtClean="0"/>
              <a:t>Aquí debe anotar las actividades de ocio, la cena, los momentos de estudio y también lo que se hace para el fin de semana.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¿Cómo pueden los padres establecer rutinas estables y predecibles para estructurar el tiempo?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210192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988840"/>
            <a:ext cx="7884865" cy="4137323"/>
          </a:xfrm>
        </p:spPr>
        <p:txBody>
          <a:bodyPr>
            <a:normAutofit fontScale="92500"/>
          </a:bodyPr>
          <a:lstStyle/>
          <a:p>
            <a:r>
              <a:rPr lang="es-ES_tradnl" dirty="0" smtClean="0"/>
              <a:t>Sistema de puntos/juego con puntaje (estrellas caritas fichas).</a:t>
            </a:r>
          </a:p>
          <a:p>
            <a:r>
              <a:rPr lang="es-ES_tradnl" dirty="0" smtClean="0"/>
              <a:t>Canjeables por algún premio o algo que quiera el niño como por ej: un almuerzo, ir al parque a andar en bicicleta.</a:t>
            </a:r>
          </a:p>
          <a:p>
            <a:r>
              <a:rPr lang="es-ES_tradnl" dirty="0" smtClean="0"/>
              <a:t>Un punto por ordenar y dos puntos porque lo haga sin que se lo pidan. Se pueden perder los puntos por no hacer las cosas o hacerlas mal.</a:t>
            </a:r>
          </a:p>
          <a:p>
            <a:r>
              <a:rPr lang="es-ES_tradnl" b="1" dirty="0" smtClean="0"/>
              <a:t>Siempre deben ganar mas </a:t>
            </a:r>
            <a:r>
              <a:rPr lang="es-ES_tradnl" dirty="0" smtClean="0"/>
              <a:t>de lo que pierden.</a:t>
            </a:r>
          </a:p>
          <a:p>
            <a:r>
              <a:rPr lang="es-ES_tradnl" dirty="0" smtClean="0"/>
              <a:t>Haga una lista de lo que pueden canjear para aumentar el entusiasmo (recuerde deben ser cosas del interés del niño- y real).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Como pueden los padres motivar al niño con TDAH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5394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543800" cy="2152650"/>
          </a:xfrm>
        </p:spPr>
        <p:txBody>
          <a:bodyPr/>
          <a:lstStyle/>
          <a:p>
            <a:r>
              <a:rPr lang="es-ES_tradnl" dirty="0" smtClean="0"/>
              <a:t>Estrategias DEA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0372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21196" y="88040"/>
            <a:ext cx="8229600" cy="1252728"/>
          </a:xfrm>
        </p:spPr>
        <p:txBody>
          <a:bodyPr/>
          <a:lstStyle/>
          <a:p>
            <a:r>
              <a:rPr lang="es-ES_tradnl" dirty="0" smtClean="0"/>
              <a:t>Lecto escritura </a:t>
            </a:r>
            <a:endParaRPr lang="es-AR" dirty="0"/>
          </a:p>
        </p:txBody>
      </p:sp>
      <p:pic>
        <p:nvPicPr>
          <p:cNvPr id="1026" name="Picture 2" descr="C:\Users\Administrador\Desktop\lecto escritur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94" b="37938"/>
          <a:stretch/>
        </p:blipFill>
        <p:spPr bwMode="auto">
          <a:xfrm>
            <a:off x="251520" y="1340768"/>
            <a:ext cx="8568952" cy="536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6126901" y="1470989"/>
            <a:ext cx="2520280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_tradnl" b="1" dirty="0" smtClean="0"/>
              <a:t>en   los </a:t>
            </a:r>
            <a:endParaRPr lang="es-AR" b="1" dirty="0"/>
          </a:p>
        </p:txBody>
      </p:sp>
      <p:sp>
        <p:nvSpPr>
          <p:cNvPr id="4" name="3 Rectángulo"/>
          <p:cNvSpPr/>
          <p:nvPr/>
        </p:nvSpPr>
        <p:spPr>
          <a:xfrm>
            <a:off x="6702965" y="4797152"/>
            <a:ext cx="1368152" cy="4320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/>
              <a:t>a</a:t>
            </a:r>
            <a:r>
              <a:rPr lang="es-ES_tradnl" b="1" dirty="0" smtClean="0"/>
              <a:t>dultos</a:t>
            </a:r>
            <a:r>
              <a:rPr lang="es-ES_tradnl" dirty="0" smtClean="0"/>
              <a:t>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3516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2050" name="Picture 2" descr="C:\Users\Administrador\Desktop\lecto escritura.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" r="10465"/>
          <a:stretch/>
        </p:blipFill>
        <p:spPr bwMode="auto">
          <a:xfrm>
            <a:off x="251520" y="692697"/>
            <a:ext cx="8496944" cy="577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6668084" y="692698"/>
            <a:ext cx="2080379" cy="630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000" b="1" dirty="0" smtClean="0">
                <a:solidFill>
                  <a:schemeClr val="tx1"/>
                </a:solidFill>
              </a:rPr>
              <a:t>palabra </a:t>
            </a:r>
            <a:endParaRPr lang="es-AR" sz="2000" b="1" dirty="0"/>
          </a:p>
        </p:txBody>
      </p:sp>
    </p:spTree>
    <p:extLst>
      <p:ext uri="{BB962C8B-B14F-4D97-AF65-F5344CB8AC3E}">
        <p14:creationId xmlns:p14="http://schemas.microsoft.com/office/powerpoint/2010/main" val="362054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dor\Desktop\lecto escritura.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1"/>
          <a:stretch/>
        </p:blipFill>
        <p:spPr bwMode="auto">
          <a:xfrm>
            <a:off x="395536" y="908721"/>
            <a:ext cx="831114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483101"/>
              </p:ext>
            </p:extLst>
          </p:nvPr>
        </p:nvGraphicFramePr>
        <p:xfrm>
          <a:off x="3205163" y="3124200"/>
          <a:ext cx="273367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Objeto empaquetador del shell" showAsIcon="1" r:id="rId4" imgW="2733840" imgH="607680" progId="Package">
                  <p:embed/>
                </p:oleObj>
              </mc:Choice>
              <mc:Fallback>
                <p:oleObj name="Objeto empaquetador del shell" showAsIcon="1" r:id="rId4" imgW="2733840" imgH="6076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05163" y="3124200"/>
                        <a:ext cx="2733675" cy="608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61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122" name="Picture 2" descr="Resultado de imagen para p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1199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1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51520" y="1994991"/>
            <a:ext cx="8568952" cy="4098768"/>
          </a:xfrm>
        </p:spPr>
        <p:txBody>
          <a:bodyPr>
            <a:normAutofit/>
          </a:bodyPr>
          <a:lstStyle/>
          <a:p>
            <a:pPr fontAlgn="base"/>
            <a:endParaRPr lang="es-AR" dirty="0"/>
          </a:p>
          <a:p>
            <a:endParaRPr lang="es-AR" dirty="0"/>
          </a:p>
        </p:txBody>
      </p:sp>
      <p:sp>
        <p:nvSpPr>
          <p:cNvPr id="5" name="4 Llamada ovalada"/>
          <p:cNvSpPr/>
          <p:nvPr/>
        </p:nvSpPr>
        <p:spPr>
          <a:xfrm rot="20484031">
            <a:off x="80196" y="4758390"/>
            <a:ext cx="2160240" cy="158417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_tradnl" b="1" dirty="0">
                <a:solidFill>
                  <a:prstClr val="black"/>
                </a:solidFill>
              </a:rPr>
              <a:t>Control de la comprensión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6" name="5 Llamada rectangular redondeada"/>
          <p:cNvSpPr/>
          <p:nvPr/>
        </p:nvSpPr>
        <p:spPr>
          <a:xfrm rot="20278159">
            <a:off x="1979712" y="4393599"/>
            <a:ext cx="1872208" cy="1440160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Resolver problemas de comprensión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7" name="6 Llamada ovalada"/>
          <p:cNvSpPr/>
          <p:nvPr/>
        </p:nvSpPr>
        <p:spPr>
          <a:xfrm rot="21332160">
            <a:off x="3563888" y="3767750"/>
            <a:ext cx="2160240" cy="144016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Uso de mapas conceptuales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8" name="7 Llamada rectangular redondeada"/>
          <p:cNvSpPr/>
          <p:nvPr/>
        </p:nvSpPr>
        <p:spPr>
          <a:xfrm>
            <a:off x="5220072" y="2891274"/>
            <a:ext cx="1728192" cy="122413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Contestar preguntas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9" name="8 Llamada ovalada"/>
          <p:cNvSpPr/>
          <p:nvPr/>
        </p:nvSpPr>
        <p:spPr>
          <a:xfrm>
            <a:off x="5436096" y="3986685"/>
            <a:ext cx="1728192" cy="1512168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Hacer preguntas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10" name="9 Llamada rectangular redondeada"/>
          <p:cNvSpPr/>
          <p:nvPr/>
        </p:nvSpPr>
        <p:spPr>
          <a:xfrm rot="21055806">
            <a:off x="6583116" y="2187485"/>
            <a:ext cx="1699999" cy="1176623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Reconocer la estructura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11" name="10 Llamada ovalada"/>
          <p:cNvSpPr/>
          <p:nvPr/>
        </p:nvSpPr>
        <p:spPr>
          <a:xfrm rot="1271052">
            <a:off x="6902760" y="3409134"/>
            <a:ext cx="1747190" cy="1270483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Resumir </a:t>
            </a:r>
            <a:endParaRPr lang="es-AR" b="1" dirty="0">
              <a:solidFill>
                <a:prstClr val="black"/>
              </a:solidFill>
            </a:endParaRPr>
          </a:p>
        </p:txBody>
      </p:sp>
      <p:sp>
        <p:nvSpPr>
          <p:cNvPr id="12" name="11 Flecha derecha"/>
          <p:cNvSpPr/>
          <p:nvPr/>
        </p:nvSpPr>
        <p:spPr>
          <a:xfrm rot="1011980">
            <a:off x="337694" y="727484"/>
            <a:ext cx="4824536" cy="201622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>
                <a:solidFill>
                  <a:prstClr val="black"/>
                </a:solidFill>
              </a:rPr>
              <a:t>Estrategias de comprensión lectora </a:t>
            </a:r>
            <a:endParaRPr lang="es-AR" sz="2400" b="1" dirty="0">
              <a:solidFill>
                <a:prstClr val="black"/>
              </a:solidFill>
            </a:endParaRPr>
          </a:p>
        </p:txBody>
      </p:sp>
      <p:sp>
        <p:nvSpPr>
          <p:cNvPr id="13" name="12 Llamada rectangular redondeada"/>
          <p:cNvSpPr/>
          <p:nvPr/>
        </p:nvSpPr>
        <p:spPr>
          <a:xfrm rot="1409218">
            <a:off x="7453817" y="4604358"/>
            <a:ext cx="1387357" cy="1018638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prstClr val="black"/>
                </a:solidFill>
              </a:rPr>
              <a:t>Mapa mental</a:t>
            </a:r>
            <a:endParaRPr lang="es-AR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13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9" t="22320" r="38458" b="34677"/>
          <a:stretch/>
        </p:blipFill>
        <p:spPr bwMode="auto">
          <a:xfrm>
            <a:off x="251520" y="267610"/>
            <a:ext cx="8712968" cy="60105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1649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" t="12467" r="6701" b="10888"/>
          <a:stretch/>
        </p:blipFill>
        <p:spPr bwMode="auto">
          <a:xfrm>
            <a:off x="539552" y="620688"/>
            <a:ext cx="5400600" cy="539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esultado de imagen para linea ro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02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556792"/>
            <a:ext cx="7920879" cy="435334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AR" sz="1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Permite a los niños y niñas manipular y experimentar con diferentes objetos.</a:t>
            </a:r>
            <a:r>
              <a:rPr lang="es-AR" sz="1400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 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Deja que se den cuenta de las cualidades de los mismos, sus diferencias y semejanzas; de esta forma estarán estableciendo relaciones y razonando sin darse cuenta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s-AR" sz="1400" dirty="0">
              <a:solidFill>
                <a:srgbClr val="444444"/>
              </a:solidFill>
              <a:latin typeface="Open Sans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AR" sz="1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Emplea actividades para identificar, comparar, clasificar, seriar</a:t>
            </a:r>
            <a:r>
              <a:rPr lang="es-AR" sz="1400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 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diferentes objetos de acuerdo con sus características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s-AR" sz="1400" dirty="0">
              <a:solidFill>
                <a:schemeClr val="accent3">
                  <a:lumMod val="50000"/>
                </a:schemeClr>
              </a:solidFill>
              <a:latin typeface="Open Sans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AR" sz="1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Muéstrales los efectos sobre las cosas en situaciones cotidianas</a:t>
            </a:r>
            <a:r>
              <a:rPr lang="es-AR" sz="1400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. 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Por ejemplo, como al calentar el agua se produce un efecto y se crea vapor porque el agua transforma su estado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s-AR" sz="1400" dirty="0">
              <a:solidFill>
                <a:srgbClr val="444444"/>
              </a:solidFill>
              <a:latin typeface="Open Sans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AR" sz="1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Genera ambientes adecuados para la concentración y la observación.</a:t>
            </a:r>
            <a:r>
              <a:rPr lang="es-AR" sz="1400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 </a:t>
            </a:r>
            <a:endParaRPr lang="es-AR" sz="1400" dirty="0" smtClean="0">
              <a:solidFill>
                <a:schemeClr val="accent3">
                  <a:lumMod val="50000"/>
                </a:schemeClr>
              </a:solidFill>
              <a:latin typeface="Open Sans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s-AR" sz="1400" dirty="0">
              <a:solidFill>
                <a:srgbClr val="444444"/>
              </a:solidFill>
              <a:latin typeface="Open Sans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s-AR" sz="1400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Utiliza </a:t>
            </a:r>
            <a:r>
              <a:rPr lang="es-AR" sz="1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diferentes juegos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 que contribuyan al desarrollo de este pensamiento, como sudokus, dominó, juegos de cartas, adivinanzas, etc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  <a:endParaRPr lang="es-AR" sz="1400" dirty="0">
              <a:solidFill>
                <a:srgbClr val="444444"/>
              </a:solidFill>
              <a:latin typeface="Open Sans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dirty="0" smtClean="0">
                <a:solidFill>
                  <a:srgbClr val="FF0000"/>
                </a:solidFill>
                <a:latin typeface="Agency FB" pitchFamily="34" charset="0"/>
              </a:rPr>
              <a:t>Estrategias para matemáticas </a:t>
            </a:r>
            <a:endParaRPr lang="es-AR" sz="2800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3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79512" y="620688"/>
            <a:ext cx="8712967" cy="4209331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r>
              <a:rPr lang="es-AR" sz="1400" b="1" dirty="0" smtClean="0">
                <a:solidFill>
                  <a:srgbClr val="C00000"/>
                </a:solidFill>
                <a:latin typeface="Open Sans"/>
              </a:rPr>
              <a:t>6,-Plantéales </a:t>
            </a:r>
            <a:r>
              <a:rPr lang="es-AR" sz="1400" b="1" dirty="0">
                <a:solidFill>
                  <a:srgbClr val="C00000"/>
                </a:solidFill>
                <a:latin typeface="Open Sans"/>
              </a:rPr>
              <a:t>problemas que les supongan un reto o un esfuerzo mental</a:t>
            </a:r>
            <a:r>
              <a:rPr lang="es-AR" sz="1400" dirty="0">
                <a:solidFill>
                  <a:srgbClr val="C00000"/>
                </a:solidFill>
                <a:latin typeface="Open Sans"/>
              </a:rPr>
              <a:t>. 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Han de motivarse con el reto, pero esta dificultad debe estar adecuada a su edad y capacidades, si es demasiado alto, se desmotivarán y puede verse dañado su auto concepto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endParaRPr lang="es-AR" sz="1400" dirty="0" smtClean="0">
              <a:solidFill>
                <a:srgbClr val="444444"/>
              </a:solidFill>
              <a:latin typeface="Open Sans"/>
            </a:endParaRP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r>
              <a:rPr lang="es-AR" sz="1400" b="1" dirty="0" smtClean="0">
                <a:solidFill>
                  <a:srgbClr val="C00000"/>
                </a:solidFill>
                <a:latin typeface="Open Sans"/>
              </a:rPr>
              <a:t>7-Haz </a:t>
            </a:r>
            <a:r>
              <a:rPr lang="es-AR" sz="1400" b="1" dirty="0">
                <a:solidFill>
                  <a:srgbClr val="C00000"/>
                </a:solidFill>
                <a:latin typeface="Open Sans"/>
              </a:rPr>
              <a:t>que reflexionen sobre las cosas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 y que poco a poco vayan racionalizándolas. Para ello puedes buscar eventos inexplicables y jugar a buscar una explicación lógica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endParaRPr lang="es-AR" sz="1400" dirty="0" smtClean="0">
              <a:solidFill>
                <a:srgbClr val="444444"/>
              </a:solidFill>
              <a:latin typeface="Open Sans"/>
            </a:endParaRP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r>
              <a:rPr lang="es-AR" sz="1400" b="1" dirty="0" smtClean="0">
                <a:solidFill>
                  <a:srgbClr val="C00000"/>
                </a:solidFill>
                <a:latin typeface="Open Sans"/>
              </a:rPr>
              <a:t>8-,Deja </a:t>
            </a:r>
            <a:r>
              <a:rPr lang="es-AR" sz="1400" b="1" dirty="0">
                <a:solidFill>
                  <a:srgbClr val="C00000"/>
                </a:solidFill>
                <a:latin typeface="Open Sans"/>
              </a:rPr>
              <a:t>que manipule y emplee cantidades</a:t>
            </a:r>
            <a:r>
              <a:rPr lang="es-AR" sz="1400" dirty="0">
                <a:solidFill>
                  <a:srgbClr val="C00000"/>
                </a:solidFill>
                <a:latin typeface="Open Sans"/>
              </a:rPr>
              <a:t>, 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en situaciones de utilidad. Puedes hacerles pensar en los precios, jugar a adivinar cuantos lápices habrá en un estuche, etc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 lvl="0">
              <a:lnSpc>
                <a:spcPct val="150000"/>
              </a:lnSpc>
              <a:buClr>
                <a:srgbClr val="31B6FD"/>
              </a:buClr>
              <a:buFont typeface="+mj-lt"/>
              <a:buAutoNum type="arabicPeriod"/>
            </a:pPr>
            <a:endParaRPr lang="es-AR" sz="1400" dirty="0">
              <a:solidFill>
                <a:srgbClr val="C00000"/>
              </a:solidFill>
              <a:latin typeface="Open Sans"/>
            </a:endParaRP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r>
              <a:rPr lang="es-AR" sz="1400" b="1" dirty="0" smtClean="0">
                <a:solidFill>
                  <a:srgbClr val="C00000"/>
                </a:solidFill>
                <a:latin typeface="Open Sans"/>
              </a:rPr>
              <a:t>9-,Deja </a:t>
            </a:r>
            <a:r>
              <a:rPr lang="es-AR" sz="1400" b="1" dirty="0">
                <a:solidFill>
                  <a:srgbClr val="C00000"/>
                </a:solidFill>
                <a:latin typeface="Open Sans"/>
              </a:rPr>
              <a:t>que ellos solos se enfrenten a los problemas matemáticos.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 Puedes darles una pista o guía, pero deben ser ellos mismos los que elaboren el razonamiento que les lleve a la solución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.</a:t>
            </a: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endParaRPr lang="es-AR" sz="1400" dirty="0" smtClean="0">
              <a:solidFill>
                <a:srgbClr val="444444"/>
              </a:solidFill>
              <a:latin typeface="Open Sans"/>
            </a:endParaRP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r>
              <a:rPr lang="es-AR" sz="1400" b="1" dirty="0" smtClean="0">
                <a:solidFill>
                  <a:srgbClr val="C00000"/>
                </a:solidFill>
                <a:latin typeface="Open Sans"/>
              </a:rPr>
              <a:t>10,-Anímales </a:t>
            </a:r>
            <a:r>
              <a:rPr lang="es-AR" sz="1400" b="1" dirty="0">
                <a:solidFill>
                  <a:srgbClr val="C00000"/>
                </a:solidFill>
                <a:latin typeface="Open Sans"/>
              </a:rPr>
              <a:t>a imaginar posibilidades y establecer hipótesis</a:t>
            </a:r>
            <a:r>
              <a:rPr lang="es-AR" sz="1400" dirty="0">
                <a:solidFill>
                  <a:srgbClr val="C00000"/>
                </a:solidFill>
                <a:latin typeface="Open Sans"/>
              </a:rPr>
              <a:t>. </a:t>
            </a:r>
            <a:r>
              <a:rPr lang="es-AR" sz="1400" dirty="0" smtClean="0">
                <a:solidFill>
                  <a:srgbClr val="444444"/>
                </a:solidFill>
                <a:latin typeface="Open Sans"/>
              </a:rPr>
              <a:t>Hazles </a:t>
            </a:r>
            <a:r>
              <a:rPr lang="es-AR" sz="1400" dirty="0">
                <a:solidFill>
                  <a:srgbClr val="444444"/>
                </a:solidFill>
                <a:latin typeface="Open Sans"/>
              </a:rPr>
              <a:t>preguntas del tipo ¿Qué pasaría si….?</a:t>
            </a: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endParaRPr lang="es-AR" sz="1400" dirty="0">
              <a:solidFill>
                <a:srgbClr val="444444"/>
              </a:solidFill>
              <a:latin typeface="Open Sans"/>
            </a:endParaRPr>
          </a:p>
          <a:p>
            <a:pPr marL="0" lvl="0" indent="0">
              <a:lnSpc>
                <a:spcPct val="150000"/>
              </a:lnSpc>
              <a:buClr>
                <a:srgbClr val="31B6FD"/>
              </a:buClr>
              <a:buNone/>
            </a:pPr>
            <a:r>
              <a:rPr lang="es-AR" sz="1400" dirty="0">
                <a:solidFill>
                  <a:srgbClr val="444444"/>
                </a:solidFill>
                <a:latin typeface="Open Sans"/>
              </a:rPr>
              <a:t> </a:t>
            </a:r>
          </a:p>
          <a:p>
            <a:pPr lvl="0">
              <a:lnSpc>
                <a:spcPct val="150000"/>
              </a:lnSpc>
              <a:buClr>
                <a:srgbClr val="31B6FD"/>
              </a:buClr>
            </a:pPr>
            <a:endParaRPr lang="es-AR" sz="2000" dirty="0">
              <a:solidFill>
                <a:srgbClr val="073E87"/>
              </a:solidFill>
            </a:endParaRPr>
          </a:p>
          <a:p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20761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600" dirty="0" smtClean="0">
                <a:solidFill>
                  <a:srgbClr val="FF0000"/>
                </a:solidFill>
                <a:latin typeface="Agency FB" pitchFamily="34" charset="0"/>
              </a:rPr>
              <a:t>Resolución de problemas.</a:t>
            </a:r>
            <a:endParaRPr lang="es-AR" sz="3600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4098" name="Picture 2" descr="C:\Users\Administrador\Desktop\matematica 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6" t="3399"/>
          <a:stretch/>
        </p:blipFill>
        <p:spPr bwMode="auto">
          <a:xfrm>
            <a:off x="323528" y="1544091"/>
            <a:ext cx="8505985" cy="48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8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dor\Desktop\matematica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836712"/>
            <a:ext cx="820891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1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3453" y="681687"/>
            <a:ext cx="65588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400" dirty="0" smtClean="0">
                <a:solidFill>
                  <a:srgbClr val="FFFF00"/>
                </a:solidFill>
              </a:rPr>
              <a:t>Problemas matemáticos </a:t>
            </a:r>
            <a:endParaRPr lang="es-AR" sz="4400" dirty="0">
              <a:solidFill>
                <a:srgbClr val="FFFF00"/>
              </a:solidFill>
            </a:endParaRPr>
          </a:p>
        </p:txBody>
      </p:sp>
      <p:sp>
        <p:nvSpPr>
          <p:cNvPr id="8" name="7 Llamada ovalada"/>
          <p:cNvSpPr/>
          <p:nvPr/>
        </p:nvSpPr>
        <p:spPr>
          <a:xfrm rot="438304">
            <a:off x="6999045" y="3416593"/>
            <a:ext cx="1670016" cy="1296143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 smtClean="0"/>
              <a:t>Hay </a:t>
            </a:r>
            <a:endParaRPr lang="es-AR" sz="2400" b="1" dirty="0"/>
          </a:p>
        </p:txBody>
      </p:sp>
      <p:sp>
        <p:nvSpPr>
          <p:cNvPr id="9" name="8 Llamada ovalada"/>
          <p:cNvSpPr/>
          <p:nvPr/>
        </p:nvSpPr>
        <p:spPr>
          <a:xfrm rot="776193">
            <a:off x="6164527" y="1667521"/>
            <a:ext cx="1855506" cy="1056588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 smtClean="0"/>
              <a:t> compré </a:t>
            </a:r>
            <a:endParaRPr lang="es-AR" sz="2400" b="1" dirty="0"/>
          </a:p>
        </p:txBody>
      </p:sp>
      <p:sp>
        <p:nvSpPr>
          <p:cNvPr id="6" name="5 Llamada ovalada"/>
          <p:cNvSpPr/>
          <p:nvPr/>
        </p:nvSpPr>
        <p:spPr>
          <a:xfrm rot="836683">
            <a:off x="4835691" y="3746027"/>
            <a:ext cx="1586813" cy="973973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smtClean="0"/>
              <a:t>Total  </a:t>
            </a:r>
            <a:endParaRPr lang="es-AR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533453" y="2402672"/>
            <a:ext cx="454260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_tradnl" sz="3200" b="1" dirty="0" smtClean="0"/>
              <a:t>En una parcela </a:t>
            </a:r>
            <a:r>
              <a:rPr lang="es-ES_tradnl" sz="3200" b="1" u="sng" dirty="0" smtClean="0"/>
              <a:t>hay</a:t>
            </a:r>
            <a:r>
              <a:rPr lang="es-ES_tradnl" sz="3200" b="1" dirty="0" smtClean="0"/>
              <a:t> 54 arboles pequeños, </a:t>
            </a:r>
            <a:r>
              <a:rPr lang="es-ES_tradnl" sz="3200" b="1" u="sng" dirty="0" smtClean="0"/>
              <a:t>compré </a:t>
            </a:r>
            <a:r>
              <a:rPr lang="es-ES_tradnl" sz="3200" b="1" dirty="0" smtClean="0"/>
              <a:t>12 arboles grandes ¿Cuántos arboles tengo en </a:t>
            </a:r>
            <a:r>
              <a:rPr lang="es-ES_tradnl" sz="3200" b="1" u="sng" dirty="0" smtClean="0"/>
              <a:t>total</a:t>
            </a:r>
            <a:r>
              <a:rPr lang="es-ES_tradnl" sz="3200" b="1" dirty="0" smtClean="0"/>
              <a:t>?</a:t>
            </a:r>
          </a:p>
          <a:p>
            <a:endParaRPr lang="es-AR" dirty="0"/>
          </a:p>
        </p:txBody>
      </p:sp>
      <p:sp>
        <p:nvSpPr>
          <p:cNvPr id="10" name="9 CuadroTexto"/>
          <p:cNvSpPr txBox="1"/>
          <p:nvPr/>
        </p:nvSpPr>
        <p:spPr>
          <a:xfrm>
            <a:off x="5435741" y="5465049"/>
            <a:ext cx="2975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rgbClr val="FF0000"/>
                </a:solidFill>
              </a:rPr>
              <a:t>Palabras claves </a:t>
            </a:r>
            <a:endParaRPr lang="es-A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92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23528" y="2132856"/>
            <a:ext cx="34850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3200" dirty="0" smtClean="0"/>
              <a:t>Mi abuelita me regaló 100 pesos y mi hermana me pidió 50  ¿ cuanto dinero tengo ahora?</a:t>
            </a:r>
            <a:endParaRPr lang="es-AR" sz="3200" dirty="0"/>
          </a:p>
        </p:txBody>
      </p:sp>
      <p:sp>
        <p:nvSpPr>
          <p:cNvPr id="5" name="4 Llamada rectangular redondeada"/>
          <p:cNvSpPr/>
          <p:nvPr/>
        </p:nvSpPr>
        <p:spPr>
          <a:xfrm rot="582232">
            <a:off x="4499991" y="2379362"/>
            <a:ext cx="1584176" cy="1440160"/>
          </a:xfrm>
          <a:prstGeom prst="wedgeRoundRectCallou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>
                <a:solidFill>
                  <a:srgbClr val="FF0000"/>
                </a:solidFill>
              </a:rPr>
              <a:t>Q</a:t>
            </a:r>
            <a:r>
              <a:rPr lang="es-ES_tradnl" sz="2400" dirty="0" smtClean="0">
                <a:solidFill>
                  <a:srgbClr val="FF0000"/>
                </a:solidFill>
              </a:rPr>
              <a:t>uitó</a:t>
            </a:r>
            <a:endParaRPr lang="es-AR" sz="2400" dirty="0">
              <a:solidFill>
                <a:srgbClr val="FF0000"/>
              </a:solidFill>
            </a:endParaRPr>
          </a:p>
        </p:txBody>
      </p:sp>
      <p:sp>
        <p:nvSpPr>
          <p:cNvPr id="7" name="6 Llamada rectangular redondeada"/>
          <p:cNvSpPr/>
          <p:nvPr/>
        </p:nvSpPr>
        <p:spPr>
          <a:xfrm>
            <a:off x="5744817" y="4581128"/>
            <a:ext cx="1584176" cy="1440160"/>
          </a:xfrm>
          <a:prstGeom prst="wedgeRoundRectCallou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solidFill>
                  <a:srgbClr val="FF0000"/>
                </a:solidFill>
              </a:rPr>
              <a:t>Quedó</a:t>
            </a:r>
            <a:r>
              <a:rPr lang="es-ES_tradnl" dirty="0" smtClean="0"/>
              <a:t> </a:t>
            </a:r>
            <a:endParaRPr lang="es-AR" dirty="0"/>
          </a:p>
        </p:txBody>
      </p:sp>
      <p:sp>
        <p:nvSpPr>
          <p:cNvPr id="8" name="7 Llamada rectangular redondeada"/>
          <p:cNvSpPr/>
          <p:nvPr/>
        </p:nvSpPr>
        <p:spPr>
          <a:xfrm rot="20673790">
            <a:off x="6699998" y="2317713"/>
            <a:ext cx="1584176" cy="1440160"/>
          </a:xfrm>
          <a:prstGeom prst="wedgeRoundRectCallou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>
                <a:solidFill>
                  <a:srgbClr val="FF0000"/>
                </a:solidFill>
              </a:rPr>
              <a:t>Pidió</a:t>
            </a:r>
            <a:r>
              <a:rPr lang="es-ES_tradnl" sz="2400" dirty="0" smtClean="0"/>
              <a:t> </a:t>
            </a:r>
            <a:endParaRPr lang="es-AR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049230" y="1052736"/>
            <a:ext cx="2975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 smtClean="0">
                <a:solidFill>
                  <a:srgbClr val="FF0000"/>
                </a:solidFill>
              </a:rPr>
              <a:t>Palabras claves </a:t>
            </a:r>
            <a:endParaRPr lang="es-A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29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Lectura interactiva. </a:t>
            </a:r>
          </a:p>
          <a:p>
            <a:r>
              <a:rPr lang="es-ES_tradnl" dirty="0" smtClean="0">
                <a:hlinkClick r:id="rId2"/>
              </a:rPr>
              <a:t>www.vedoque.com</a:t>
            </a:r>
            <a:endParaRPr lang="es-ES_tradnl" dirty="0" smtClean="0"/>
          </a:p>
          <a:p>
            <a:r>
              <a:rPr lang="es-ES_tradnl" dirty="0" smtClean="0"/>
              <a:t>Batería psicopedagógica 9 letras. </a:t>
            </a:r>
          </a:p>
          <a:p>
            <a:r>
              <a:rPr lang="es-ES_tradnl" dirty="0" smtClean="0">
                <a:hlinkClick r:id="rId3"/>
              </a:rPr>
              <a:t>www.educalandia.net</a:t>
            </a:r>
            <a:endParaRPr lang="es-ES_tradnl" dirty="0" smtClean="0"/>
          </a:p>
          <a:p>
            <a:r>
              <a:rPr lang="es-ES_tradnl" dirty="0" smtClean="0">
                <a:hlinkClick r:id="rId4"/>
              </a:rPr>
              <a:t>www.menuppal.com</a:t>
            </a:r>
            <a:endParaRPr lang="es-ES_tradnl" dirty="0" smtClean="0"/>
          </a:p>
          <a:p>
            <a:r>
              <a:rPr lang="es-ES_tradnl" dirty="0" smtClean="0">
                <a:hlinkClick r:id="rId5"/>
              </a:rPr>
              <a:t>www.puntito.com</a:t>
            </a:r>
            <a:endParaRPr lang="es-ES_tradnl" dirty="0" smtClean="0"/>
          </a:p>
          <a:p>
            <a:endParaRPr lang="es-ES_tradnl" dirty="0" smtClean="0"/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Tips </a:t>
            </a:r>
            <a:endParaRPr lang="es-AR" dirty="0"/>
          </a:p>
        </p:txBody>
      </p:sp>
      <p:pic>
        <p:nvPicPr>
          <p:cNvPr id="7170" name="Picture 2" descr="Resultado de imagen para googl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6" r="-991" b="22966"/>
          <a:stretch/>
        </p:blipFill>
        <p:spPr bwMode="auto">
          <a:xfrm>
            <a:off x="899592" y="1628800"/>
            <a:ext cx="2776671" cy="89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03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Otros Tips</a:t>
            </a:r>
            <a:endParaRPr lang="es-A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" t="21167" b="-2309"/>
          <a:stretch/>
        </p:blipFill>
        <p:spPr bwMode="auto">
          <a:xfrm>
            <a:off x="611560" y="1412776"/>
            <a:ext cx="8136904" cy="385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11560" y="5589240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_tradnl" dirty="0" smtClean="0"/>
              <a:t>Juegos de memoria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s-ES_tradnl" dirty="0" smtClean="0"/>
              <a:t>Juegos de atención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s-ES_tradnl" dirty="0" smtClean="0"/>
              <a:t>Juegos matemáticos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7466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n para estrategias de comprension lect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AutoShape 4" descr="Resultado de imagen para estrategias de comprension lector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2057" name="Picture 9" descr="Resultado de imagen para material concreto para matematic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28"/>
          <a:stretch/>
        </p:blipFill>
        <p:spPr bwMode="auto">
          <a:xfrm>
            <a:off x="316645" y="3212976"/>
            <a:ext cx="4859870" cy="292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20" y="2276872"/>
            <a:ext cx="3433552" cy="3776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5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n para material concreto para divid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71381"/>
            <a:ext cx="4286250" cy="32194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sultado de imagen para material concreto para divid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52936"/>
            <a:ext cx="2600325" cy="32194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69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236</TotalTime>
  <Words>587</Words>
  <Application>Microsoft Office PowerPoint</Application>
  <PresentationFormat>Presentación en pantalla (4:3)</PresentationFormat>
  <Paragraphs>91</Paragraphs>
  <Slides>24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6" baseType="lpstr">
      <vt:lpstr>Forma de onda</vt:lpstr>
      <vt:lpstr>Objeto empaquetador del shell</vt:lpstr>
      <vt:lpstr>Tips para trabajar en casa</vt:lpstr>
      <vt:lpstr>Estrategias para TDAH</vt:lpstr>
      <vt:lpstr>Presentación de PowerPoint</vt:lpstr>
      <vt:lpstr>Como pueden los padres ayudar al niño a terminar una tarea dividiéndola en pasos menores. </vt:lpstr>
      <vt:lpstr>¿Cómo pueden los padres establecer rutinas estables y predecibles para estructurar el tiempo?</vt:lpstr>
      <vt:lpstr>Como pueden los padres motivar al niño con TDAH</vt:lpstr>
      <vt:lpstr>Estrategias DEA</vt:lpstr>
      <vt:lpstr>Lecto escritura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Estrategias para matemáticas </vt:lpstr>
      <vt:lpstr>Presentación de PowerPoint</vt:lpstr>
      <vt:lpstr>Resolución de problemas.</vt:lpstr>
      <vt:lpstr>Presentación de PowerPoint</vt:lpstr>
      <vt:lpstr>Presentación de PowerPoint</vt:lpstr>
      <vt:lpstr>Presentación de PowerPoint</vt:lpstr>
      <vt:lpstr>Tips </vt:lpstr>
      <vt:lpstr>Otros Tips</vt:lpstr>
      <vt:lpstr>Presentación de PowerPoint</vt:lpstr>
      <vt:lpstr>Presentación de PowerPoint</vt:lpstr>
    </vt:vector>
  </TitlesOfParts>
  <Company>ExpeUEW7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ExpeUEW7</dc:creator>
  <cp:lastModifiedBy>ExpeUEW7</cp:lastModifiedBy>
  <cp:revision>21</cp:revision>
  <dcterms:created xsi:type="dcterms:W3CDTF">2019-05-17T13:45:18Z</dcterms:created>
  <dcterms:modified xsi:type="dcterms:W3CDTF">2019-05-23T16:39:56Z</dcterms:modified>
</cp:coreProperties>
</file>